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51435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oto Sans Medium"/>
      <p:regular r:id="rId29"/>
      <p:bold r:id="rId30"/>
      <p:italic r:id="rId31"/>
      <p:boldItalic r:id="rId32"/>
    </p:embeddedFont>
    <p:embeddedFont>
      <p:font typeface="No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MLaeNUOJKI+NoeTLY43fwr/cm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BC2813-21FD-46BB-B410-9A7268A68CDF}">
  <a:tblStyle styleId="{3FBC2813-21FD-46BB-B410-9A7268A68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Medium-italic.fntdata"/><Relationship Id="rId30" Type="http://schemas.openxmlformats.org/officeDocument/2006/relationships/font" Target="fonts/NotoSansMedium-bold.fntdata"/><Relationship Id="rId11" Type="http://schemas.openxmlformats.org/officeDocument/2006/relationships/slide" Target="slides/slide6.xml"/><Relationship Id="rId33" Type="http://schemas.openxmlformats.org/officeDocument/2006/relationships/font" Target="fonts/NotoSans-regular.fntdata"/><Relationship Id="rId10" Type="http://schemas.openxmlformats.org/officeDocument/2006/relationships/slide" Target="slides/slide5.xml"/><Relationship Id="rId32" Type="http://schemas.openxmlformats.org/officeDocument/2006/relationships/font" Target="fonts/Noto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NotoSans-italic.fntdata"/><Relationship Id="rId12" Type="http://schemas.openxmlformats.org/officeDocument/2006/relationships/slide" Target="slides/slide7.xml"/><Relationship Id="rId34" Type="http://schemas.openxmlformats.org/officeDocument/2006/relationships/font" Target="fonts/Noto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Noto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259751d9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259751d9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a259751d90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259751d90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259751d90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a259751d90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9daf4a2e81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9daf4a2e81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9daf4a2e81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daf4a2e81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9daf4a2e81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9daf4a2e81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d521ccc9a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d521ccc9a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9d521ccc9a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d521ccc9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9d521ccc9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9d521ccc9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dccf3eea4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9dccf3eea4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9dccf3eea4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d521ccc9a_3_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9d521ccc9a_3_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9d521ccc9a_3_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2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8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14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28625" y="1571290"/>
            <a:ext cx="3028504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Matemáticas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428625" y="2119908"/>
            <a:ext cx="2145190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Discretas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28625" y="2848905"/>
            <a:ext cx="35718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Descubre el mundo de las estructuras finitas, lógica proposicional y redes que fundamentan la computación moderna</a:t>
            </a:r>
            <a:endParaRPr b="0" i="0" sz="1046" u="none" cap="none" strike="noStrike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t/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" name="Google Shape;20;p1"/>
          <p:cNvSpPr/>
          <p:nvPr/>
        </p:nvSpPr>
        <p:spPr>
          <a:xfrm rot="2700000">
            <a:off x="5857875" y="785813"/>
            <a:ext cx="2143125" cy="2143125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6929438" y="2571750"/>
            <a:ext cx="1428750" cy="1428750"/>
          </a:xfrm>
          <a:prstGeom prst="ellipse">
            <a:avLst/>
          </a:prstGeom>
          <a:solidFill>
            <a:srgbClr val="10B981">
              <a:alpha val="1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4786313" y="1857375"/>
            <a:ext cx="1785938" cy="1785938"/>
          </a:xfrm>
          <a:prstGeom prst="ellipse">
            <a:avLst/>
          </a:prstGeom>
          <a:solidFill>
            <a:srgbClr val="F59E0B">
              <a:alpha val="1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5214938" y="1493044"/>
            <a:ext cx="1321594" cy="971550"/>
          </a:xfrm>
          <a:prstGeom prst="rect">
            <a:avLst/>
          </a:prstGeom>
          <a:solidFill>
            <a:srgbClr val="FFFFFF">
              <a:alpha val="9803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1707356"/>
            <a:ext cx="8929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5541178" y="2087761"/>
            <a:ext cx="66908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Combinatoria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6750844" y="1493044"/>
            <a:ext cx="1321594" cy="971550"/>
          </a:xfrm>
          <a:prstGeom prst="rect">
            <a:avLst/>
          </a:prstGeom>
          <a:solidFill>
            <a:srgbClr val="FFFFFF">
              <a:alpha val="9803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" name="Google Shape;2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5156" y="1714500"/>
            <a:ext cx="8929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7143443" y="2094905"/>
            <a:ext cx="53636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Secuencias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5214938" y="2671763"/>
            <a:ext cx="1321594" cy="971550"/>
          </a:xfrm>
          <a:prstGeom prst="rect">
            <a:avLst/>
          </a:prstGeom>
          <a:solidFill>
            <a:srgbClr val="FFFFFF">
              <a:alpha val="9803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" name="Google Shape;3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250" y="2886075"/>
            <a:ext cx="8929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/>
          <p:nvPr/>
        </p:nvSpPr>
        <p:spPr>
          <a:xfrm>
            <a:off x="5717400" y="3266480"/>
            <a:ext cx="31664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Lógica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6750844" y="2671763"/>
            <a:ext cx="1321594" cy="971550"/>
          </a:xfrm>
          <a:prstGeom prst="rect">
            <a:avLst/>
          </a:prstGeom>
          <a:solidFill>
            <a:srgbClr val="FFFFFF">
              <a:alpha val="9803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5156" y="2893219"/>
            <a:ext cx="8929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7251213" y="3273623"/>
            <a:ext cx="32085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Grafos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381638" y="4000505"/>
            <a:ext cx="3571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Presentado por: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502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Char char="●"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Darío Chillogallo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502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Char char="●"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Kiara Condoy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502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Char char="●"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Javier Guarnizo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502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Char char="●"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Domenica Narvaez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502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Char char="●"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José Valéncia</a:t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t/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t/>
            </a:r>
            <a:endParaRPr sz="1046">
              <a:solidFill>
                <a:srgbClr val="E0E7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259751d90_3_0"/>
          <p:cNvSpPr txBox="1"/>
          <p:nvPr/>
        </p:nvSpPr>
        <p:spPr>
          <a:xfrm>
            <a:off x="2360175" y="404325"/>
            <a:ext cx="4214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¿Qué es la </a:t>
            </a:r>
            <a:r>
              <a:rPr b="1" lang="en-US" sz="31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Lógica? </a:t>
            </a:r>
            <a:endParaRPr b="1" sz="2000"/>
          </a:p>
        </p:txBody>
      </p:sp>
      <p:sp>
        <p:nvSpPr>
          <p:cNvPr id="360" name="Google Shape;360;g3a259751d90_3_0"/>
          <p:cNvSpPr txBox="1"/>
          <p:nvPr/>
        </p:nvSpPr>
        <p:spPr>
          <a:xfrm>
            <a:off x="658175" y="1127288"/>
            <a:ext cx="8201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La lógica es una rama de la filosofía y de las matemáticas que analiza la estructura del razonamiento y los principios que permiten determinar si una inferencia es correcta.</a:t>
            </a:r>
            <a:endParaRPr sz="10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1" name="Google Shape;361;g3a259751d90_3_0"/>
          <p:cNvSpPr txBox="1"/>
          <p:nvPr/>
        </p:nvSpPr>
        <p:spPr>
          <a:xfrm>
            <a:off x="460750" y="1800500"/>
            <a:ext cx="40452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📚 Tipos de lógica</a:t>
            </a:r>
            <a:endParaRPr b="1" sz="11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Noto Sans"/>
              <a:buChar char="●"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Lógica formal:</a:t>
            </a:r>
            <a:br>
              <a:rPr lang="en-US" sz="7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8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Estudia las formas o estructuras del razonamiento, sin importar el contenido.</a:t>
            </a:r>
            <a:br>
              <a:rPr lang="en-US" sz="8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8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Ejemplo: lógica proposicional, lógica de predicados.</a:t>
            </a:r>
            <a:br>
              <a:rPr lang="en-US" sz="7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7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Noto Sans"/>
              <a:buChar char="●"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Lógica informal:</a:t>
            </a:r>
            <a:br>
              <a:rPr lang="en-US" sz="7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8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Analiza los razonamientos en el lenguaje cotidiano, detectando errores o falacias.</a:t>
            </a:r>
            <a:br>
              <a:rPr lang="en-US" sz="7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7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Noto Sans"/>
              <a:buChar char="●"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Lógica matemática:</a:t>
            </a:r>
            <a:br>
              <a:rPr lang="en-US" sz="7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8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Aplica la lógica formal a las matemáticas y la computación.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2" name="Google Shape;362;g3a259751d90_3_0"/>
          <p:cNvPicPr preferRelativeResize="0"/>
          <p:nvPr/>
        </p:nvPicPr>
        <p:blipFill rotWithShape="1">
          <a:blip r:embed="rId3">
            <a:alphaModFix/>
          </a:blip>
          <a:srcRect b="2499" l="0" r="0" t="-2500"/>
          <a:stretch/>
        </p:blipFill>
        <p:spPr>
          <a:xfrm>
            <a:off x="6857800" y="3189200"/>
            <a:ext cx="1881000" cy="18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a259751d90_3_0"/>
          <p:cNvSpPr txBox="1"/>
          <p:nvPr/>
        </p:nvSpPr>
        <p:spPr>
          <a:xfrm>
            <a:off x="4626325" y="1707150"/>
            <a:ext cx="30000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0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Sirve Para:</a:t>
            </a:r>
            <a:endParaRPr b="1" sz="10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114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985"/>
              <a:buFont typeface="Noto Sans"/>
              <a:buChar char="●"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Pensar con claridad.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114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5"/>
              <a:buFont typeface="Noto Sans"/>
              <a:buChar char="●"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Argumentar correctamente.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114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5"/>
              <a:buFont typeface="Noto Sans"/>
              <a:buChar char="●"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Resolver problemas.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114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5"/>
              <a:buFont typeface="Noto Sans"/>
              <a:buChar char="●"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Fundamentar la programación y la inteligencia artificial.</a:t>
            </a: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a259751d90_3_16"/>
          <p:cNvPicPr preferRelativeResize="0"/>
          <p:nvPr/>
        </p:nvPicPr>
        <p:blipFill rotWithShape="1">
          <a:blip r:embed="rId3">
            <a:alphaModFix/>
          </a:blip>
          <a:srcRect b="6828" l="0" r="0" t="9594"/>
          <a:stretch/>
        </p:blipFill>
        <p:spPr>
          <a:xfrm>
            <a:off x="0" y="0"/>
            <a:ext cx="90323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a259751d90_3_16"/>
          <p:cNvSpPr txBox="1"/>
          <p:nvPr/>
        </p:nvSpPr>
        <p:spPr>
          <a:xfrm>
            <a:off x="1495075" y="3742475"/>
            <a:ext cx="7204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La lógica proposicional es una rama de la lógica que estudia proposiciones y las relaciones lógicas entre ellas mediante conectores lógicos.</a:t>
            </a:r>
            <a:endParaRPr b="1" sz="10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1" name="Google Shape;371;g3a259751d90_3_16"/>
          <p:cNvSpPr txBox="1"/>
          <p:nvPr/>
        </p:nvSpPr>
        <p:spPr>
          <a:xfrm>
            <a:off x="2266150" y="1391650"/>
            <a:ext cx="720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Lógica Proposicional</a:t>
            </a:r>
            <a:endParaRPr sz="2300"/>
          </a:p>
        </p:txBody>
      </p:sp>
      <p:sp>
        <p:nvSpPr>
          <p:cNvPr id="372" name="Google Shape;372;g3a259751d90_3_16"/>
          <p:cNvSpPr txBox="1"/>
          <p:nvPr/>
        </p:nvSpPr>
        <p:spPr>
          <a:xfrm>
            <a:off x="2764525" y="2044625"/>
            <a:ext cx="47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/>
              <a:t>Pensar con precisión, razonar con verdad.</a:t>
            </a:r>
            <a:endParaRPr b="1" i="1"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8" name="Google Shape;3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4921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"/>
          <p:cNvSpPr/>
          <p:nvPr/>
        </p:nvSpPr>
        <p:spPr>
          <a:xfrm>
            <a:off x="1462950" y="300000"/>
            <a:ext cx="6578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25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Lógica Proposicional: Fundamentos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428625" y="1201545"/>
            <a:ext cx="4000500" cy="805793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"/>
          <p:cNvSpPr/>
          <p:nvPr/>
        </p:nvSpPr>
        <p:spPr>
          <a:xfrm>
            <a:off x="428625" y="1201545"/>
            <a:ext cx="28575" cy="805793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557213" y="1330133"/>
            <a:ext cx="37433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837"/>
              <a:buFont typeface="Noto Sans"/>
              <a:buNone/>
            </a:pPr>
            <a:r>
              <a:rPr b="1" i="0" lang="en-US" sz="1037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</a:t>
            </a:r>
            <a:r>
              <a:rPr b="1" i="0" lang="en-US" sz="1237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Qué es una proposición</a:t>
            </a:r>
            <a:r>
              <a:rPr b="1" lang="en-US" sz="1237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r>
              <a:rPr lang="en-US" sz="1200">
                <a:solidFill>
                  <a:srgbClr val="E6E8F0"/>
                </a:solidFill>
                <a:highlight>
                  <a:srgbClr val="1A1D1E"/>
                </a:highlight>
              </a:rPr>
              <a:t>🤔</a:t>
            </a:r>
            <a:endParaRPr b="0" i="0" sz="12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539388" y="1581908"/>
            <a:ext cx="3743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</a:t>
            </a:r>
            <a:r>
              <a:rPr b="0" i="0" lang="en-US" sz="11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na oración que puede ser verdadera (V) o falsa (F), pero no ambas simultáneamente.</a:t>
            </a:r>
            <a:endParaRPr b="0" i="0" sz="1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428625" y="2150213"/>
            <a:ext cx="4000500" cy="748643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428625" y="2150213"/>
            <a:ext cx="28575" cy="748643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557225" y="2199706"/>
            <a:ext cx="2336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837"/>
              <a:buFont typeface="Noto Sans"/>
              <a:buNone/>
            </a:pPr>
            <a:r>
              <a:rPr b="1" i="0" lang="en-US" sz="1237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Principio de </a:t>
            </a:r>
            <a:r>
              <a:rPr b="1" lang="en-US" sz="1237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Biv</a:t>
            </a:r>
            <a:r>
              <a:rPr b="1" lang="en-US" sz="1237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alencia</a:t>
            </a:r>
            <a:r>
              <a:rPr b="1" i="0" lang="en-US" sz="1237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b="0" i="0" sz="12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"/>
          <p:cNvSpPr/>
          <p:nvPr/>
        </p:nvSpPr>
        <p:spPr>
          <a:xfrm>
            <a:off x="570901" y="2465054"/>
            <a:ext cx="368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732"/>
              <a:buFont typeface="Noto Sans"/>
              <a:buNone/>
            </a:pPr>
            <a:r>
              <a:rPr b="1" i="0" lang="en-US" sz="1032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Verdad (1); Falso (0)</a:t>
            </a:r>
            <a:endParaRPr b="0" i="0" sz="10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"/>
          <p:cNvSpPr/>
          <p:nvPr/>
        </p:nvSpPr>
        <p:spPr>
          <a:xfrm>
            <a:off x="428625" y="3077449"/>
            <a:ext cx="4000500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✓ </a:t>
            </a:r>
            <a:r>
              <a:rPr b="1" i="0" lang="en-US" sz="10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Ejemplos de </a:t>
            </a:r>
            <a:r>
              <a:rPr b="1" i="0" lang="en-US" sz="12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Proposiciones</a:t>
            </a:r>
            <a:r>
              <a:rPr b="1" i="0" lang="en-US" sz="10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200">
                <a:solidFill>
                  <a:srgbClr val="E6E8F0"/>
                </a:solidFill>
                <a:highlight>
                  <a:srgbClr val="1A1D1E"/>
                </a:highlight>
              </a:rPr>
              <a:t>🧠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"/>
          <p:cNvSpPr/>
          <p:nvPr/>
        </p:nvSpPr>
        <p:spPr>
          <a:xfrm>
            <a:off x="428625" y="3323909"/>
            <a:ext cx="1957388" cy="467916"/>
          </a:xfrm>
          <a:prstGeom prst="rect">
            <a:avLst/>
          </a:prstGeom>
          <a:solidFill>
            <a:srgbClr val="F7F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428625" y="3323909"/>
            <a:ext cx="21431" cy="46791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"/>
          <p:cNvSpPr/>
          <p:nvPr/>
        </p:nvSpPr>
        <p:spPr>
          <a:xfrm>
            <a:off x="514350" y="3409634"/>
            <a:ext cx="1775222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lang="en-US" sz="1028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V</a:t>
            </a:r>
            <a:r>
              <a:rPr b="1" i="0" lang="en-US" sz="10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álida (V)</a:t>
            </a:r>
            <a:endParaRPr b="0" i="0" sz="10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"/>
          <p:cNvSpPr/>
          <p:nvPr/>
        </p:nvSpPr>
        <p:spPr>
          <a:xfrm>
            <a:off x="514350" y="3572150"/>
            <a:ext cx="17859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80"/>
              <a:buFont typeface="Noto Sans"/>
              <a:buNone/>
            </a:pPr>
            <a:r>
              <a:rPr b="0" i="0" lang="en-US" sz="9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280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"5 es may</a:t>
            </a:r>
            <a:r>
              <a:rPr b="0" i="0" lang="en-US" sz="12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or que 3</a:t>
            </a:r>
            <a:r>
              <a:rPr b="0" i="0" lang="en-US" sz="9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" 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6"/>
          <p:cNvSpPr/>
          <p:nvPr/>
        </p:nvSpPr>
        <p:spPr>
          <a:xfrm>
            <a:off x="2461022" y="3323909"/>
            <a:ext cx="1968103" cy="467916"/>
          </a:xfrm>
          <a:prstGeom prst="rect">
            <a:avLst/>
          </a:prstGeom>
          <a:solidFill>
            <a:srgbClr val="F7F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"/>
          <p:cNvSpPr/>
          <p:nvPr/>
        </p:nvSpPr>
        <p:spPr>
          <a:xfrm>
            <a:off x="2461022" y="3323909"/>
            <a:ext cx="21431" cy="467916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"/>
          <p:cNvSpPr/>
          <p:nvPr/>
        </p:nvSpPr>
        <p:spPr>
          <a:xfrm>
            <a:off x="2571601" y="3340821"/>
            <a:ext cx="1785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lang="en-US" sz="1028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V</a:t>
            </a:r>
            <a:r>
              <a:rPr b="1" i="0" lang="en-US" sz="10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álida (V)</a:t>
            </a:r>
            <a:endParaRPr b="0" i="0" sz="10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"/>
          <p:cNvSpPr/>
          <p:nvPr/>
        </p:nvSpPr>
        <p:spPr>
          <a:xfrm>
            <a:off x="2529751" y="3444251"/>
            <a:ext cx="206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en-US" sz="11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"Ecuador está en América"</a:t>
            </a:r>
            <a:r>
              <a:rPr b="0" i="0" lang="en-US" sz="8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428625" y="3970418"/>
            <a:ext cx="4000500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✗ </a:t>
            </a:r>
            <a:r>
              <a:rPr b="1" i="0" lang="en-US" sz="11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No son Proposiciones</a:t>
            </a:r>
            <a:r>
              <a:rPr b="1" i="0" lang="en-US" sz="7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"/>
          <p:cNvSpPr/>
          <p:nvPr/>
        </p:nvSpPr>
        <p:spPr>
          <a:xfrm>
            <a:off x="428625" y="4216877"/>
            <a:ext cx="1957388" cy="467916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"/>
          <p:cNvSpPr/>
          <p:nvPr/>
        </p:nvSpPr>
        <p:spPr>
          <a:xfrm>
            <a:off x="428625" y="4216877"/>
            <a:ext cx="21431" cy="46791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"/>
          <p:cNvSpPr/>
          <p:nvPr/>
        </p:nvSpPr>
        <p:spPr>
          <a:xfrm>
            <a:off x="475500" y="4233800"/>
            <a:ext cx="1775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1D1D"/>
              </a:buClr>
              <a:buSzPts val="628"/>
              <a:buFont typeface="Noto Sans"/>
              <a:buNone/>
            </a:pPr>
            <a:r>
              <a:rPr b="1" i="0" lang="en-US" sz="1128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Interrogativa </a:t>
            </a:r>
            <a:endParaRPr b="0" i="0" sz="11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6"/>
          <p:cNvSpPr/>
          <p:nvPr/>
        </p:nvSpPr>
        <p:spPr>
          <a:xfrm>
            <a:off x="457200" y="4450643"/>
            <a:ext cx="138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1D1D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en-US" sz="11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"¿Cómo te llamas?</a:t>
            </a:r>
            <a:r>
              <a:rPr b="0" i="0" lang="en-US" sz="6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"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2461022" y="4216877"/>
            <a:ext cx="1968103" cy="467916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"/>
          <p:cNvSpPr/>
          <p:nvPr/>
        </p:nvSpPr>
        <p:spPr>
          <a:xfrm>
            <a:off x="2461022" y="4216877"/>
            <a:ext cx="21431" cy="467916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"/>
          <p:cNvSpPr/>
          <p:nvPr/>
        </p:nvSpPr>
        <p:spPr>
          <a:xfrm>
            <a:off x="2552101" y="4233840"/>
            <a:ext cx="1785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1D1D"/>
              </a:buClr>
              <a:buSzPts val="628"/>
              <a:buFont typeface="Noto Sans"/>
              <a:buNone/>
            </a:pPr>
            <a:r>
              <a:rPr b="1" i="0" lang="en-US" sz="1228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Exclamativa</a:t>
            </a:r>
            <a:endParaRPr b="0" i="0" sz="12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2557475" y="4465125"/>
            <a:ext cx="1166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1D1D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 "</a:t>
            </a:r>
            <a:r>
              <a:rPr b="0" i="0" lang="en-US" sz="13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¡Espérame!</a:t>
            </a:r>
            <a:r>
              <a:rPr b="0" i="0" lang="en-US" sz="680" u="none" cap="none" strike="noStrike">
                <a:solidFill>
                  <a:srgbClr val="7F1D1D"/>
                </a:solidFill>
                <a:latin typeface="Noto Sans"/>
                <a:ea typeface="Noto Sans"/>
                <a:cs typeface="Noto Sans"/>
                <a:sym typeface="Noto Sans"/>
              </a:rPr>
              <a:t>"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"/>
          <p:cNvSpPr/>
          <p:nvPr/>
        </p:nvSpPr>
        <p:spPr>
          <a:xfrm>
            <a:off x="428625" y="4827668"/>
            <a:ext cx="28575" cy="492919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4639550" y="2168851"/>
            <a:ext cx="4000500" cy="908700"/>
          </a:xfrm>
          <a:prstGeom prst="rect">
            <a:avLst/>
          </a:prstGeom>
          <a:solidFill>
            <a:srgbClr val="F0F9FF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FF"/>
                </a:solidFill>
                <a:latin typeface="Noto Sans"/>
                <a:ea typeface="Noto Sans"/>
                <a:cs typeface="Noto Sans"/>
                <a:sym typeface="Noto Sans"/>
              </a:rPr>
              <a:t>Estructura de una proposición</a:t>
            </a:r>
            <a:endParaRPr b="1">
              <a:solidFill>
                <a:srgbClr val="9900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Variables: p, q, r, s</a:t>
            </a:r>
            <a:endParaRPr sz="1232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Conectores lógicos: Representan palabras como y, o, si y solo si</a:t>
            </a:r>
            <a:endParaRPr sz="1232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8" name="Google Shape;408;p6"/>
          <p:cNvSpPr/>
          <p:nvPr/>
        </p:nvSpPr>
        <p:spPr>
          <a:xfrm>
            <a:off x="4639550" y="1201558"/>
            <a:ext cx="4000500" cy="805800"/>
          </a:xfrm>
          <a:prstGeom prst="rect">
            <a:avLst/>
          </a:prstGeom>
          <a:solidFill>
            <a:srgbClr val="F0F9FF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C4587"/>
                </a:solidFill>
                <a:latin typeface="Noto Sans"/>
                <a:ea typeface="Noto Sans"/>
                <a:cs typeface="Noto Sans"/>
                <a:sym typeface="Noto Sans"/>
              </a:rPr>
              <a:t>S</a:t>
            </a:r>
            <a:r>
              <a:rPr b="1" lang="en-US">
                <a:solidFill>
                  <a:srgbClr val="1C4587"/>
                </a:solidFill>
                <a:latin typeface="Noto Sans"/>
                <a:ea typeface="Noto Sans"/>
                <a:cs typeface="Noto Sans"/>
                <a:sym typeface="Noto Sans"/>
              </a:rPr>
              <a:t>imples:</a:t>
            </a:r>
            <a:r>
              <a:rPr lang="en-US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sola proposicion</a:t>
            </a:r>
            <a:endParaRPr sz="1232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Compuestas:</a:t>
            </a: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Una o más proposiciones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9" name="Google Shape;409;p6"/>
          <p:cNvSpPr/>
          <p:nvPr/>
        </p:nvSpPr>
        <p:spPr>
          <a:xfrm>
            <a:off x="4639550" y="3389101"/>
            <a:ext cx="4000500" cy="1677900"/>
          </a:xfrm>
          <a:prstGeom prst="rect">
            <a:avLst/>
          </a:prstGeom>
          <a:solidFill>
            <a:srgbClr val="FEF9E7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6E8F0"/>
                </a:solidFill>
                <a:highlight>
                  <a:srgbClr val="1A1D1E"/>
                </a:highlight>
              </a:rPr>
              <a:t>🧩 </a:t>
            </a:r>
            <a:r>
              <a:rPr b="1" lang="en-US">
                <a:solidFill>
                  <a:srgbClr val="274E13"/>
                </a:solidFill>
                <a:latin typeface="Noto Sans"/>
                <a:ea typeface="Noto Sans"/>
                <a:cs typeface="Noto Sans"/>
                <a:sym typeface="Noto Sans"/>
              </a:rPr>
              <a:t>Logica proposicional: </a:t>
            </a:r>
            <a:endParaRPr b="1">
              <a:solidFill>
                <a:srgbClr val="274E1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74E1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Estudia las estructuras de las proposiciones y sus relaciones</a:t>
            </a:r>
            <a:endParaRPr sz="1232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Se e</a:t>
            </a: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nfoca</a:t>
            </a:r>
            <a:r>
              <a:rPr lang="en-US" sz="12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en como las proposiciones se combinan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0" name="Google Shape;410;p6"/>
          <p:cNvSpPr/>
          <p:nvPr/>
        </p:nvSpPr>
        <p:spPr>
          <a:xfrm>
            <a:off x="355188" y="4734675"/>
            <a:ext cx="4111800" cy="67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6" name="Google Shape;4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575" y="1205350"/>
            <a:ext cx="1930550" cy="31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"/>
          <p:cNvSpPr/>
          <p:nvPr/>
        </p:nvSpPr>
        <p:spPr>
          <a:xfrm>
            <a:off x="4314825" y="1356950"/>
            <a:ext cx="4400550" cy="29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9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Conectores Lógicos Esenciales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4314825" y="1832707"/>
            <a:ext cx="4400550" cy="310753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"/>
          <p:cNvSpPr/>
          <p:nvPr/>
        </p:nvSpPr>
        <p:spPr>
          <a:xfrm>
            <a:off x="4314825" y="1832707"/>
            <a:ext cx="585062" cy="310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Símbolo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4899887" y="1832707"/>
            <a:ext cx="851250" cy="310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Nombre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"/>
          <p:cNvSpPr/>
          <p:nvPr/>
        </p:nvSpPr>
        <p:spPr>
          <a:xfrm>
            <a:off x="5751137" y="1832707"/>
            <a:ext cx="960220" cy="310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 lee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7"/>
          <p:cNvSpPr/>
          <p:nvPr/>
        </p:nvSpPr>
        <p:spPr>
          <a:xfrm>
            <a:off x="6711358" y="1832707"/>
            <a:ext cx="2004017" cy="310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Condición de verdad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4314825" y="2143460"/>
            <a:ext cx="585062" cy="325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Courier New"/>
              <a:buNone/>
            </a:pPr>
            <a:r>
              <a:rPr b="1" i="0" lang="en-US" sz="832" u="none" cap="none" strike="noStrike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¬p</a:t>
            </a:r>
            <a:endParaRPr b="0" i="0" sz="8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4899887" y="2143460"/>
            <a:ext cx="851250" cy="325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1" i="0" lang="en-US" sz="7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Negación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5751137" y="2143460"/>
            <a:ext cx="960220" cy="325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1" lang="en-US" sz="8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"no p"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6711358" y="2143460"/>
            <a:ext cx="2004017" cy="325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8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Verdadera si p es falsa</a:t>
            </a:r>
            <a:endParaRPr b="0" i="0" sz="8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"/>
          <p:cNvSpPr/>
          <p:nvPr/>
        </p:nvSpPr>
        <p:spPr>
          <a:xfrm>
            <a:off x="4314825" y="2468500"/>
            <a:ext cx="58506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Courier New"/>
              <a:buNone/>
            </a:pPr>
            <a:r>
              <a:rPr b="1" i="0" lang="en-US" sz="832" u="none" cap="none" strike="noStrike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p ∧ q</a:t>
            </a:r>
            <a:endParaRPr b="0" i="0" sz="8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"/>
          <p:cNvSpPr/>
          <p:nvPr/>
        </p:nvSpPr>
        <p:spPr>
          <a:xfrm>
            <a:off x="4899887" y="2468500"/>
            <a:ext cx="85125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1" i="0" lang="en-US" sz="7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Conjunción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"/>
          <p:cNvSpPr/>
          <p:nvPr/>
        </p:nvSpPr>
        <p:spPr>
          <a:xfrm>
            <a:off x="5751137" y="2468500"/>
            <a:ext cx="96022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1" lang="en-US" sz="8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"p y q"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"/>
          <p:cNvSpPr/>
          <p:nvPr/>
        </p:nvSpPr>
        <p:spPr>
          <a:xfrm>
            <a:off x="6711358" y="2468500"/>
            <a:ext cx="2004017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8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Verdadera solo si ambas son verdaderas</a:t>
            </a:r>
            <a:endParaRPr b="0" i="0" sz="8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4314825" y="2797113"/>
            <a:ext cx="58506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Courier New"/>
              <a:buNone/>
            </a:pPr>
            <a:r>
              <a:rPr b="1" i="0" lang="en-US" sz="832" u="none" cap="none" strike="noStrike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p ∨ q</a:t>
            </a:r>
            <a:endParaRPr b="0" i="0" sz="8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899887" y="2797113"/>
            <a:ext cx="85125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1" i="0" lang="en-US" sz="7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Disyunción inclusiva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7"/>
          <p:cNvSpPr/>
          <p:nvPr/>
        </p:nvSpPr>
        <p:spPr>
          <a:xfrm>
            <a:off x="5751137" y="2797113"/>
            <a:ext cx="96022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1" lang="en-US" sz="8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"p o q"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7"/>
          <p:cNvSpPr/>
          <p:nvPr/>
        </p:nvSpPr>
        <p:spPr>
          <a:xfrm>
            <a:off x="6711358" y="2797113"/>
            <a:ext cx="2004017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8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Verdadera si al menos una es verdadera</a:t>
            </a:r>
            <a:endParaRPr b="0" i="0" sz="8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4314825" y="3125725"/>
            <a:ext cx="58506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Courier New"/>
              <a:buNone/>
            </a:pPr>
            <a:r>
              <a:rPr b="1" i="0" lang="en-US" sz="832" u="none" cap="none" strike="noStrike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p → q</a:t>
            </a:r>
            <a:endParaRPr b="0" i="0" sz="8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4899887" y="3125725"/>
            <a:ext cx="85125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1" i="0" lang="en-US" sz="7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Condicional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5751137" y="3125725"/>
            <a:ext cx="96022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1" lang="en-US" sz="8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"si p, entonces q"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6711358" y="3125725"/>
            <a:ext cx="2004017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8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Falsa solo cuando p es V y q es F</a:t>
            </a:r>
            <a:endParaRPr b="0" i="0" sz="8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4314825" y="3454338"/>
            <a:ext cx="58506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Courier New"/>
              <a:buNone/>
            </a:pPr>
            <a:r>
              <a:rPr b="1" i="0" lang="en-US" sz="832" u="none" cap="none" strike="noStrike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p ↔ q</a:t>
            </a:r>
            <a:endParaRPr b="0" i="0" sz="9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7"/>
          <p:cNvSpPr/>
          <p:nvPr/>
        </p:nvSpPr>
        <p:spPr>
          <a:xfrm>
            <a:off x="4899887" y="3454338"/>
            <a:ext cx="85125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1" i="0" lang="en-US" sz="7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Bicondicional</a:t>
            </a:r>
            <a:endParaRPr b="0" i="0" sz="7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7"/>
          <p:cNvSpPr/>
          <p:nvPr/>
        </p:nvSpPr>
        <p:spPr>
          <a:xfrm>
            <a:off x="5751137" y="3454338"/>
            <a:ext cx="96022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1" lang="en-US" sz="8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"p si y solo si q"</a:t>
            </a:r>
            <a:endParaRPr b="0" i="0" sz="8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7"/>
          <p:cNvSpPr/>
          <p:nvPr/>
        </p:nvSpPr>
        <p:spPr>
          <a:xfrm>
            <a:off x="6711358" y="3454338"/>
            <a:ext cx="2004017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85075" spcFirstLastPara="1" rIns="85075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8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Verdadera cuando tienen igual valor</a:t>
            </a:r>
            <a:endParaRPr b="0" i="0" sz="8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"/>
          <p:cNvSpPr/>
          <p:nvPr/>
        </p:nvSpPr>
        <p:spPr>
          <a:xfrm>
            <a:off x="561325" y="271725"/>
            <a:ext cx="4131000" cy="578700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"/>
          <p:cNvSpPr txBox="1"/>
          <p:nvPr/>
        </p:nvSpPr>
        <p:spPr>
          <a:xfrm>
            <a:off x="891738" y="317175"/>
            <a:ext cx="3360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samos conectores lógicos para unir proposiciones simples y formar proposiciones compuestas.</a:t>
            </a:r>
            <a:endParaRPr sz="1600"/>
          </a:p>
        </p:txBody>
      </p:sp>
      <p:sp>
        <p:nvSpPr>
          <p:cNvPr id="445" name="Google Shape;445;p7"/>
          <p:cNvSpPr/>
          <p:nvPr/>
        </p:nvSpPr>
        <p:spPr>
          <a:xfrm>
            <a:off x="561325" y="271721"/>
            <a:ext cx="21300" cy="5787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"/>
          <p:cNvSpPr/>
          <p:nvPr/>
        </p:nvSpPr>
        <p:spPr>
          <a:xfrm>
            <a:off x="-18601" y="9338"/>
            <a:ext cx="9144000" cy="25359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"/>
          <p:cNvSpPr/>
          <p:nvPr/>
        </p:nvSpPr>
        <p:spPr>
          <a:xfrm>
            <a:off x="428625" y="428625"/>
            <a:ext cx="4000500" cy="29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T</a:t>
            </a:r>
            <a:r>
              <a:rPr b="1" i="0" lang="en-US" sz="19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ablas de Verdad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428625" y="904382"/>
            <a:ext cx="4000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5"/>
              <a:buFont typeface="Noto Sans"/>
              <a:buNone/>
            </a:pPr>
            <a:r>
              <a:rPr b="0" i="0" lang="en-US" sz="885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tabla de verdad es una herramienta fundamental que muestra todos los posibles valores de verdad de una proposición compuesta según los valores de sus proposiciones simples.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8"/>
          <p:cNvSpPr/>
          <p:nvPr/>
        </p:nvSpPr>
        <p:spPr>
          <a:xfrm>
            <a:off x="428625" y="1579466"/>
            <a:ext cx="4000500" cy="557213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8"/>
          <p:cNvSpPr/>
          <p:nvPr/>
        </p:nvSpPr>
        <p:spPr>
          <a:xfrm>
            <a:off x="428625" y="1579466"/>
            <a:ext cx="28575" cy="557213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"/>
          <p:cNvSpPr/>
          <p:nvPr/>
        </p:nvSpPr>
        <p:spPr>
          <a:xfrm>
            <a:off x="557213" y="1715198"/>
            <a:ext cx="68499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Construcción: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8"/>
          <p:cNvSpPr/>
          <p:nvPr/>
        </p:nvSpPr>
        <p:spPr>
          <a:xfrm>
            <a:off x="1242203" y="1715198"/>
            <a:ext cx="293267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Para n proposiciones simples, hay 2ⁿ combinaciones posibles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8"/>
          <p:cNvSpPr/>
          <p:nvPr/>
        </p:nvSpPr>
        <p:spPr>
          <a:xfrm>
            <a:off x="557213" y="1865216"/>
            <a:ext cx="131436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de Verdadero (V) y Falso (F).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428625" y="2265266"/>
            <a:ext cx="4000500" cy="182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Ejemplo con dos proposiciones (p y q):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8"/>
          <p:cNvSpPr/>
          <p:nvPr/>
        </p:nvSpPr>
        <p:spPr>
          <a:xfrm>
            <a:off x="5437425" y="2960011"/>
            <a:ext cx="40005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85"/>
              <a:buFont typeface="Noto Sans"/>
              <a:buNone/>
            </a:pPr>
            <a:r>
              <a:rPr b="1" i="0" lang="en-US" sz="11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Pasos para construir una tabla:</a:t>
            </a:r>
            <a:endParaRPr b="0" i="0" sz="11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8"/>
          <p:cNvSpPr/>
          <p:nvPr/>
        </p:nvSpPr>
        <p:spPr>
          <a:xfrm>
            <a:off x="5705425" y="3352537"/>
            <a:ext cx="2398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9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Identificar proposiciones simples (p, q, r...)</a:t>
            </a:r>
            <a:endParaRPr b="0" i="0" sz="9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8"/>
          <p:cNvSpPr/>
          <p:nvPr/>
        </p:nvSpPr>
        <p:spPr>
          <a:xfrm>
            <a:off x="5705425" y="3613742"/>
            <a:ext cx="1752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8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Calcular </a:t>
            </a:r>
            <a:r>
              <a:rPr b="0" i="0" lang="en-US" sz="9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combinaciones (</a:t>
            </a:r>
            <a:r>
              <a:rPr lang="en-US" sz="9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filas)</a:t>
            </a:r>
            <a:r>
              <a:rPr b="0" i="0" lang="en-US" sz="8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: 2ⁿ</a:t>
            </a:r>
            <a:endParaRPr b="0" i="0" sz="8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8"/>
          <p:cNvSpPr/>
          <p:nvPr/>
        </p:nvSpPr>
        <p:spPr>
          <a:xfrm>
            <a:off x="5705425" y="3923702"/>
            <a:ext cx="2028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9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Listar todas las combinaciones V/F</a:t>
            </a:r>
            <a:endParaRPr b="0" i="0" sz="9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8"/>
          <p:cNvSpPr/>
          <p:nvPr/>
        </p:nvSpPr>
        <p:spPr>
          <a:xfrm>
            <a:off x="5705425" y="4214375"/>
            <a:ext cx="18903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9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Aplicar conectores según </a:t>
            </a:r>
            <a:r>
              <a:rPr b="1" i="0" lang="en-US" sz="9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reglas</a:t>
            </a:r>
            <a:endParaRPr b="1" i="0" sz="9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425" y="725800"/>
            <a:ext cx="2865988" cy="15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"/>
          <p:cNvSpPr/>
          <p:nvPr/>
        </p:nvSpPr>
        <p:spPr>
          <a:xfrm>
            <a:off x="4926175" y="4206788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lang="en-US" sz="628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1" sz="628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t/>
            </a:r>
            <a:endParaRPr b="1" sz="628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7" name="Google Shape;467;p8"/>
          <p:cNvSpPr/>
          <p:nvPr/>
        </p:nvSpPr>
        <p:spPr>
          <a:xfrm>
            <a:off x="5705425" y="4537175"/>
            <a:ext cx="1826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lang="en-US" sz="932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Evaluar columna por columna</a:t>
            </a:r>
            <a:endParaRPr b="0" i="0" sz="9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075" y="3251500"/>
            <a:ext cx="375050" cy="1570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8"/>
          <p:cNvSpPr/>
          <p:nvPr/>
        </p:nvSpPr>
        <p:spPr>
          <a:xfrm>
            <a:off x="4376758" y="2576020"/>
            <a:ext cx="988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 → q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0" name="Google Shape;470;p8"/>
          <p:cNvGraphicFramePr/>
          <p:nvPr/>
        </p:nvGraphicFramePr>
        <p:xfrm>
          <a:off x="312225" y="27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{3FBC2813-21FD-46BB-B410-9A7268A68CDF}</a:tableStyleId>
              </a:tblPr>
              <a:tblGrid>
                <a:gridCol w="673500"/>
                <a:gridCol w="673500"/>
                <a:gridCol w="673500"/>
                <a:gridCol w="673500"/>
                <a:gridCol w="673500"/>
                <a:gridCol w="673500"/>
                <a:gridCol w="673500"/>
              </a:tblGrid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q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¬p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 ∧ q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 ∨ q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 → q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38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 ↔q</a:t>
                      </a:r>
                      <a:endParaRPr sz="2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36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36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36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50">
                          <a:solidFill>
                            <a:srgbClr val="EF4444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79">
                          <a:solidFill>
                            <a:srgbClr val="10B98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V</a:t>
                      </a:r>
                      <a:endParaRPr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daf4a2e81_1_11"/>
          <p:cNvSpPr/>
          <p:nvPr/>
        </p:nvSpPr>
        <p:spPr>
          <a:xfrm>
            <a:off x="75" y="-1486825"/>
            <a:ext cx="9144000" cy="39084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9daf4a2e81_1_11"/>
          <p:cNvSpPr/>
          <p:nvPr/>
        </p:nvSpPr>
        <p:spPr>
          <a:xfrm>
            <a:off x="428625" y="428625"/>
            <a:ext cx="40005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Tautología, contradicción y contingencia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9daf4a2e81_1_11"/>
          <p:cNvSpPr/>
          <p:nvPr/>
        </p:nvSpPr>
        <p:spPr>
          <a:xfrm>
            <a:off x="428625" y="1057275"/>
            <a:ext cx="1543200" cy="18984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</a:t>
            </a:r>
            <a:r>
              <a:rPr i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tautología 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es </a:t>
            </a: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siempre verdadera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, como</a:t>
            </a: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479" name="Google Shape;479;g39daf4a2e81_1_11"/>
          <p:cNvSpPr/>
          <p:nvPr/>
        </p:nvSpPr>
        <p:spPr>
          <a:xfrm>
            <a:off x="2114550" y="1057275"/>
            <a:ext cx="1543200" cy="18984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</a:t>
            </a:r>
            <a:r>
              <a:rPr i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contradicción 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es </a:t>
            </a: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siempre falsa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, como</a:t>
            </a: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480" name="Google Shape;480;g39daf4a2e81_1_11"/>
          <p:cNvSpPr/>
          <p:nvPr/>
        </p:nvSpPr>
        <p:spPr>
          <a:xfrm>
            <a:off x="3800475" y="1057275"/>
            <a:ext cx="1543200" cy="1898400"/>
          </a:xfrm>
          <a:prstGeom prst="rect">
            <a:avLst/>
          </a:prstGeom>
          <a:solidFill>
            <a:srgbClr val="FDF2F8"/>
          </a:solidFill>
          <a:ln cap="flat" cmpd="sng" w="9525">
            <a:solidFill>
              <a:srgbClr val="EC48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</a:t>
            </a:r>
            <a:r>
              <a:rPr i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contingencia 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puede ser </a:t>
            </a: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verdadera o falsa</a:t>
            </a: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, dependiendo de los valores, como</a:t>
            </a: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1" name="Google Shape;481;g39daf4a2e81_1_11"/>
          <p:cNvSpPr/>
          <p:nvPr/>
        </p:nvSpPr>
        <p:spPr>
          <a:xfrm>
            <a:off x="428625" y="3477324"/>
            <a:ext cx="4590300" cy="1024800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9daf4a2e81_1_11"/>
          <p:cNvSpPr/>
          <p:nvPr/>
        </p:nvSpPr>
        <p:spPr>
          <a:xfrm>
            <a:off x="428623" y="3622230"/>
            <a:ext cx="4287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2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Estos conceptos nos ayudan a entender si una proposición es universalmente válida, imposible o depende de las circunstancia.</a:t>
            </a:r>
            <a:endParaRPr i="0" sz="10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39daf4a2e81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650" y="1363188"/>
            <a:ext cx="2417126" cy="24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9" name="Google Shape;489;g39daf4a2e81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-8"/>
            <a:ext cx="9144000" cy="59420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9daf4a2e81_1_39"/>
          <p:cNvSpPr/>
          <p:nvPr/>
        </p:nvSpPr>
        <p:spPr>
          <a:xfrm>
            <a:off x="1807508" y="1125838"/>
            <a:ext cx="55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Dos proposiciones son equivalentes si tienen los mismos valores de verdad en todas las combinaciones. Algunas leyes importantes son: 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39daf4a2e81_1_39"/>
          <p:cNvSpPr txBox="1"/>
          <p:nvPr/>
        </p:nvSpPr>
        <p:spPr>
          <a:xfrm>
            <a:off x="631850" y="330050"/>
            <a:ext cx="35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Leyes de Equivalencia Lógica</a:t>
            </a:r>
            <a:endParaRPr/>
          </a:p>
        </p:txBody>
      </p:sp>
      <p:sp>
        <p:nvSpPr>
          <p:cNvPr id="492" name="Google Shape;492;g39daf4a2e81_1_39"/>
          <p:cNvSpPr/>
          <p:nvPr/>
        </p:nvSpPr>
        <p:spPr>
          <a:xfrm>
            <a:off x="617225" y="1726050"/>
            <a:ext cx="1543200" cy="13047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De Morgan: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¬(p ∧ q) ≡ (¬p ∨ ¬q)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493" name="Google Shape;493;g39daf4a2e81_1_39"/>
          <p:cNvSpPr/>
          <p:nvPr/>
        </p:nvSpPr>
        <p:spPr>
          <a:xfrm>
            <a:off x="2670950" y="1763550"/>
            <a:ext cx="1543200" cy="12672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Doble negación: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¬(¬p) ≡ p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494" name="Google Shape;494;g39daf4a2e81_1_39"/>
          <p:cNvSpPr/>
          <p:nvPr/>
        </p:nvSpPr>
        <p:spPr>
          <a:xfrm>
            <a:off x="4724675" y="1763550"/>
            <a:ext cx="1543200" cy="1267200"/>
          </a:xfrm>
          <a:prstGeom prst="rect">
            <a:avLst/>
          </a:prstGeom>
          <a:solidFill>
            <a:srgbClr val="FDF2F8"/>
          </a:solidFill>
          <a:ln cap="flat" cmpd="sng" w="9525">
            <a:solidFill>
              <a:srgbClr val="EC48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Idempotencia:</a:t>
            </a:r>
            <a:b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∧ p) ≡ p</a:t>
            </a: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∨ p) ≡ p</a:t>
            </a:r>
            <a:b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b="1"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5" name="Google Shape;495;g39daf4a2e81_1_39"/>
          <p:cNvSpPr/>
          <p:nvPr/>
        </p:nvSpPr>
        <p:spPr>
          <a:xfrm>
            <a:off x="6778400" y="1744800"/>
            <a:ext cx="1543200" cy="1267200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Conmutatividad: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∧ q) ≡ (q ∧ p)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∨ q) ≡ (q ∨ p)</a:t>
            </a:r>
            <a:endParaRPr/>
          </a:p>
        </p:txBody>
      </p:sp>
      <p:sp>
        <p:nvSpPr>
          <p:cNvPr id="496" name="Google Shape;496;g39daf4a2e81_1_39"/>
          <p:cNvSpPr/>
          <p:nvPr/>
        </p:nvSpPr>
        <p:spPr>
          <a:xfrm>
            <a:off x="617225" y="3208100"/>
            <a:ext cx="1543200" cy="1267200"/>
          </a:xfrm>
          <a:prstGeom prst="rect">
            <a:avLst/>
          </a:prstGeom>
          <a:solidFill>
            <a:srgbClr val="FDF2F8"/>
          </a:solidFill>
          <a:ln cap="flat" cmpd="sng" w="9525">
            <a:solidFill>
              <a:srgbClr val="EC48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Distributividad: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 ∧ (q ∨ r) ≡ (p ∧ q) ∨ (p ∧ r)</a:t>
            </a:r>
            <a:b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7" name="Google Shape;497;g39daf4a2e81_1_39"/>
          <p:cNvSpPr/>
          <p:nvPr/>
        </p:nvSpPr>
        <p:spPr>
          <a:xfrm>
            <a:off x="6778400" y="3208100"/>
            <a:ext cx="1543200" cy="12672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Bicondicional:</a:t>
            </a:r>
            <a:b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↔ q) ≡ (p → q) ∧ (q → p)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98" name="Google Shape;498;g39daf4a2e81_1_39"/>
          <p:cNvSpPr/>
          <p:nvPr/>
        </p:nvSpPr>
        <p:spPr>
          <a:xfrm>
            <a:off x="2670950" y="3189350"/>
            <a:ext cx="1543200" cy="13047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Contraposición: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(p → q) ≡ (¬q → ¬p) </a:t>
            </a: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9" name="Google Shape;499;g39daf4a2e81_1_39"/>
          <p:cNvSpPr/>
          <p:nvPr/>
        </p:nvSpPr>
        <p:spPr>
          <a:xfrm>
            <a:off x="4724675" y="3208100"/>
            <a:ext cx="1543200" cy="1267200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Negación del condicional: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¬(p → q) ≡ (p ∧ ¬q)</a:t>
            </a:r>
            <a:br>
              <a:rPr lang="en-US" sz="9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985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5" name="Google Shape;5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" y="171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Aplicaciones en Informática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428625" y="842963"/>
            <a:ext cx="4071938" cy="1866305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8" name="Google Shape;5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88" y="1028700"/>
            <a:ext cx="22226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0"/>
          <p:cNvSpPr/>
          <p:nvPr/>
        </p:nvSpPr>
        <p:spPr>
          <a:xfrm>
            <a:off x="585788" y="1414463"/>
            <a:ext cx="37576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Algoritmos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585788" y="1643063"/>
            <a:ext cx="3757613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 Las matemáticas discretas son la base del diseño y análisis de algoritmos eficientes.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585788" y="1853803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Aplicaciones: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585788" y="2016157"/>
            <a:ext cx="3757500" cy="1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21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Optimización de recursos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4643438" y="851521"/>
            <a:ext cx="4071900" cy="18663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4" name="Google Shape;5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1028700"/>
            <a:ext cx="22226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0"/>
          <p:cNvSpPr/>
          <p:nvPr/>
        </p:nvSpPr>
        <p:spPr>
          <a:xfrm>
            <a:off x="4800600" y="1414463"/>
            <a:ext cx="37576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Estructuras de Datos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4800600" y="1643063"/>
            <a:ext cx="3757613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 Conjuntos, relaciones y grafos fundamentan las estructuras de datos modernas.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4800600" y="1853803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Aplicaciones: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0"/>
          <p:cNvSpPr/>
          <p:nvPr/>
        </p:nvSpPr>
        <p:spPr>
          <a:xfrm>
            <a:off x="4800600" y="2002371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21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Grafos y Árboles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0"/>
          <p:cNvSpPr/>
          <p:nvPr/>
        </p:nvSpPr>
        <p:spPr>
          <a:xfrm>
            <a:off x="428625" y="2837855"/>
            <a:ext cx="4071938" cy="2019895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0" name="Google Shape;52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788" y="3037880"/>
            <a:ext cx="22226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0"/>
          <p:cNvSpPr/>
          <p:nvPr/>
        </p:nvSpPr>
        <p:spPr>
          <a:xfrm>
            <a:off x="585788" y="3423642"/>
            <a:ext cx="37576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Criptografía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0"/>
          <p:cNvSpPr/>
          <p:nvPr/>
        </p:nvSpPr>
        <p:spPr>
          <a:xfrm>
            <a:off x="585788" y="3652242"/>
            <a:ext cx="3757613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 La lógica proposicional y la teoría de números discretos protegen la información digital.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0"/>
          <p:cNvSpPr/>
          <p:nvPr/>
        </p:nvSpPr>
        <p:spPr>
          <a:xfrm>
            <a:off x="585788" y="4002286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Aplicaciones: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0"/>
          <p:cNvSpPr/>
          <p:nvPr/>
        </p:nvSpPr>
        <p:spPr>
          <a:xfrm>
            <a:off x="585788" y="4150854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21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Encriptación </a:t>
            </a: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de mensajes de WhatsApp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0"/>
          <p:cNvSpPr/>
          <p:nvPr/>
        </p:nvSpPr>
        <p:spPr>
          <a:xfrm>
            <a:off x="4643438" y="2852142"/>
            <a:ext cx="4071938" cy="2005608"/>
          </a:xfrm>
          <a:prstGeom prst="rect">
            <a:avLst/>
          </a:prstGeom>
          <a:solidFill>
            <a:srgbClr val="FDF2F8"/>
          </a:solidFill>
          <a:ln cap="flat" cmpd="sng" w="9525">
            <a:solidFill>
              <a:srgbClr val="EC48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6" name="Google Shape;52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600" y="3037880"/>
            <a:ext cx="22226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0"/>
          <p:cNvSpPr/>
          <p:nvPr/>
        </p:nvSpPr>
        <p:spPr>
          <a:xfrm>
            <a:off x="4800600" y="3423642"/>
            <a:ext cx="37576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Bases de Datos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0"/>
          <p:cNvSpPr/>
          <p:nvPr/>
        </p:nvSpPr>
        <p:spPr>
          <a:xfrm>
            <a:off x="4800600" y="3652242"/>
            <a:ext cx="3757613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 Las relaciones matemáticas son el fundamento de las bases de datos relacionales.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0"/>
          <p:cNvSpPr/>
          <p:nvPr/>
        </p:nvSpPr>
        <p:spPr>
          <a:xfrm>
            <a:off x="4800600" y="3862983"/>
            <a:ext cx="375761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Aplicaciones: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0"/>
          <p:cNvSpPr/>
          <p:nvPr/>
        </p:nvSpPr>
        <p:spPr>
          <a:xfrm>
            <a:off x="4800600" y="4078687"/>
            <a:ext cx="3757500" cy="1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21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Las </a:t>
            </a: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aplicaciones como</a:t>
            </a: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Spotify utilizan esta base de datos para seleccionar </a:t>
            </a:r>
            <a:r>
              <a:rPr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canciones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d521ccc9a_4_0"/>
          <p:cNvSpPr txBox="1"/>
          <p:nvPr/>
        </p:nvSpPr>
        <p:spPr>
          <a:xfrm>
            <a:off x="31050" y="68450"/>
            <a:ext cx="9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Ejemplo </a:t>
            </a: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Práctico</a:t>
            </a: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- Experimental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39d521ccc9a_4_0"/>
          <p:cNvSpPr/>
          <p:nvPr/>
        </p:nvSpPr>
        <p:spPr>
          <a:xfrm>
            <a:off x="330825" y="1328725"/>
            <a:ext cx="83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0197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Font typeface="Calibri"/>
              <a:buChar char="●"/>
            </a:pPr>
            <a:r>
              <a:rPr lang="en-US" sz="1285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Elaborar un programa en Visual Studio Code, en el lenguaje C (nombre_archivo.c)  que demuestra los tres operadores lógicos (AND, OR, NOT), usando valores booleanos (0 y 1): </a:t>
            </a:r>
            <a:endParaRPr b="0" i="0" sz="12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39d521ccc9a_4_0"/>
          <p:cNvPicPr preferRelativeResize="0"/>
          <p:nvPr/>
        </p:nvPicPr>
        <p:blipFill rotWithShape="1">
          <a:blip r:embed="rId3">
            <a:alphaModFix/>
          </a:blip>
          <a:srcRect b="41438" l="0" r="0" t="0"/>
          <a:stretch/>
        </p:blipFill>
        <p:spPr>
          <a:xfrm>
            <a:off x="549325" y="2191325"/>
            <a:ext cx="4123700" cy="2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39d521ccc9a_4_0"/>
          <p:cNvSpPr txBox="1"/>
          <p:nvPr/>
        </p:nvSpPr>
        <p:spPr>
          <a:xfrm>
            <a:off x="745625" y="530150"/>
            <a:ext cx="774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Los valores booleanos son un tipo de dato que solo puede tener dos posibles valores: 1 y 0 (True, False) .</a:t>
            </a:r>
            <a:br>
              <a:rPr lang="en-US" sz="115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15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En lógica, el “o” es inclusivo (se cumple si al menos una proposición es verdadera). </a:t>
            </a:r>
            <a:endParaRPr sz="1150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El “o exclusivo” (xor) se usa en informática y se cumple solo si una de las proposiciones es verdadera, pero no ambas.</a:t>
            </a:r>
            <a:endParaRPr sz="115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40" name="Google Shape;540;g39d521ccc9a_4_0"/>
          <p:cNvPicPr preferRelativeResize="0"/>
          <p:nvPr/>
        </p:nvPicPr>
        <p:blipFill rotWithShape="1">
          <a:blip r:embed="rId3">
            <a:alphaModFix/>
          </a:blip>
          <a:srcRect b="0" l="797" r="19483" t="70361"/>
          <a:stretch/>
        </p:blipFill>
        <p:spPr>
          <a:xfrm>
            <a:off x="4901325" y="2770813"/>
            <a:ext cx="3852600" cy="16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6" name="Google Shape;5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58" y="-8558"/>
            <a:ext cx="9144000" cy="594209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"/>
          <p:cNvSpPr/>
          <p:nvPr/>
        </p:nvSpPr>
        <p:spPr>
          <a:xfrm>
            <a:off x="1668149" y="428625"/>
            <a:ext cx="5807701" cy="41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Conclusión: Impacto y Relevancia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/>
          <p:nvPr/>
        </p:nvSpPr>
        <p:spPr>
          <a:xfrm>
            <a:off x="1807508" y="1125838"/>
            <a:ext cx="5528983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0E7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0E7FF"/>
                </a:solidFill>
                <a:latin typeface="Noto Sans"/>
                <a:ea typeface="Noto Sans"/>
                <a:cs typeface="Noto Sans"/>
                <a:sym typeface="Noto Sans"/>
              </a:rPr>
              <a:t>Las matemáticas discretas son el fundamento invisible del mundo digital moderno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1"/>
          <p:cNvSpPr/>
          <p:nvPr/>
        </p:nvSpPr>
        <p:spPr>
          <a:xfrm>
            <a:off x="1000125" y="1711626"/>
            <a:ext cx="1678781" cy="982963"/>
          </a:xfrm>
          <a:prstGeom prst="rect">
            <a:avLst/>
          </a:prstGeom>
          <a:solidFill>
            <a:srgbClr val="FFFFFF">
              <a:alpha val="14901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0" name="Google Shape;5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075" y="1956299"/>
            <a:ext cx="192881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1"/>
          <p:cNvSpPr/>
          <p:nvPr/>
        </p:nvSpPr>
        <p:spPr>
          <a:xfrm>
            <a:off x="1178719" y="2361707"/>
            <a:ext cx="1321594" cy="14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Combinatoria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1"/>
          <p:cNvSpPr/>
          <p:nvPr/>
        </p:nvSpPr>
        <p:spPr>
          <a:xfrm>
            <a:off x="2821781" y="1711626"/>
            <a:ext cx="1678781" cy="982963"/>
          </a:xfrm>
          <a:prstGeom prst="rect">
            <a:avLst/>
          </a:prstGeom>
          <a:solidFill>
            <a:srgbClr val="FFFFFF">
              <a:alpha val="14901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3" name="Google Shape;5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2584" y="1956299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1"/>
          <p:cNvSpPr/>
          <p:nvPr/>
        </p:nvSpPr>
        <p:spPr>
          <a:xfrm>
            <a:off x="3000375" y="2361707"/>
            <a:ext cx="1321594" cy="14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Secuencias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1"/>
          <p:cNvSpPr/>
          <p:nvPr/>
        </p:nvSpPr>
        <p:spPr>
          <a:xfrm>
            <a:off x="4643438" y="1711626"/>
            <a:ext cx="1678781" cy="982963"/>
          </a:xfrm>
          <a:prstGeom prst="rect">
            <a:avLst/>
          </a:prstGeom>
          <a:solidFill>
            <a:srgbClr val="FFFFFF">
              <a:alpha val="14901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6" name="Google Shape;55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4241" y="1956299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1"/>
          <p:cNvSpPr/>
          <p:nvPr/>
        </p:nvSpPr>
        <p:spPr>
          <a:xfrm>
            <a:off x="4822031" y="2361707"/>
            <a:ext cx="1321594" cy="14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Lógica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1"/>
          <p:cNvSpPr/>
          <p:nvPr/>
        </p:nvSpPr>
        <p:spPr>
          <a:xfrm>
            <a:off x="6465094" y="1711626"/>
            <a:ext cx="1678781" cy="982963"/>
          </a:xfrm>
          <a:prstGeom prst="rect">
            <a:avLst/>
          </a:prstGeom>
          <a:solidFill>
            <a:srgbClr val="FFFFFF">
              <a:alpha val="14901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9" name="Google Shape;55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9823" y="1956299"/>
            <a:ext cx="289322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"/>
          <p:cNvSpPr/>
          <p:nvPr/>
        </p:nvSpPr>
        <p:spPr>
          <a:xfrm>
            <a:off x="6643688" y="2361707"/>
            <a:ext cx="1321594" cy="14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Grafos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"/>
          <p:cNvSpPr/>
          <p:nvPr/>
        </p:nvSpPr>
        <p:spPr>
          <a:xfrm>
            <a:off x="587988" y="2912477"/>
            <a:ext cx="6429300" cy="1550100"/>
          </a:xfrm>
          <a:prstGeom prst="rect">
            <a:avLst/>
          </a:prstGeom>
          <a:solidFill>
            <a:srgbClr val="FFFFFF">
              <a:alpha val="9803"/>
            </a:srgbClr>
          </a:solidFill>
          <a:ln cap="flat" cmpd="sng" w="9525">
            <a:solidFill>
              <a:srgbClr val="FFFF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1"/>
          <p:cNvSpPr/>
          <p:nvPr/>
        </p:nvSpPr>
        <p:spPr>
          <a:xfrm>
            <a:off x="1571625" y="3251802"/>
            <a:ext cx="6000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¿Por qué importan las matemáticas discretas?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1"/>
          <p:cNvSpPr/>
          <p:nvPr/>
        </p:nvSpPr>
        <p:spPr>
          <a:xfrm>
            <a:off x="1571625" y="3601845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1"/>
          <p:cNvSpPr/>
          <p:nvPr/>
        </p:nvSpPr>
        <p:spPr>
          <a:xfrm>
            <a:off x="1571625" y="3601845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1"/>
          <p:cNvSpPr/>
          <p:nvPr/>
        </p:nvSpPr>
        <p:spPr>
          <a:xfrm>
            <a:off x="1828800" y="3587558"/>
            <a:ext cx="2306901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Fundamentan algoritmos y estructuras de datos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1"/>
          <p:cNvSpPr/>
          <p:nvPr/>
        </p:nvSpPr>
        <p:spPr>
          <a:xfrm>
            <a:off x="4625578" y="3601845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1"/>
          <p:cNvSpPr/>
          <p:nvPr/>
        </p:nvSpPr>
        <p:spPr>
          <a:xfrm>
            <a:off x="4625578" y="3601845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1"/>
          <p:cNvSpPr/>
          <p:nvPr/>
        </p:nvSpPr>
        <p:spPr>
          <a:xfrm>
            <a:off x="4882753" y="3587558"/>
            <a:ext cx="222818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Protegen la información mediante criptografía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"/>
          <p:cNvSpPr/>
          <p:nvPr/>
        </p:nvSpPr>
        <p:spPr>
          <a:xfrm>
            <a:off x="1571625" y="3894739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1"/>
          <p:cNvSpPr/>
          <p:nvPr/>
        </p:nvSpPr>
        <p:spPr>
          <a:xfrm>
            <a:off x="1571625" y="3894739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1"/>
          <p:cNvSpPr/>
          <p:nvPr/>
        </p:nvSpPr>
        <p:spPr>
          <a:xfrm>
            <a:off x="1828800" y="3880452"/>
            <a:ext cx="199215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Optimizan redes y sistemas de transporte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1"/>
          <p:cNvSpPr/>
          <p:nvPr/>
        </p:nvSpPr>
        <p:spPr>
          <a:xfrm>
            <a:off x="4625578" y="3894739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1"/>
          <p:cNvSpPr/>
          <p:nvPr/>
        </p:nvSpPr>
        <p:spPr>
          <a:xfrm>
            <a:off x="4625578" y="3894739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1"/>
          <p:cNvSpPr/>
          <p:nvPr/>
        </p:nvSpPr>
        <p:spPr>
          <a:xfrm>
            <a:off x="4882753" y="3880452"/>
            <a:ext cx="249922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Modelan decisiones estratégicas en teoría de juegos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1"/>
          <p:cNvSpPr/>
          <p:nvPr/>
        </p:nvSpPr>
        <p:spPr>
          <a:xfrm>
            <a:off x="1571625" y="4187633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1"/>
          <p:cNvSpPr/>
          <p:nvPr/>
        </p:nvSpPr>
        <p:spPr>
          <a:xfrm>
            <a:off x="1571625" y="4187633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1"/>
          <p:cNvSpPr/>
          <p:nvPr/>
        </p:nvSpPr>
        <p:spPr>
          <a:xfrm>
            <a:off x="1828800" y="4173345"/>
            <a:ext cx="224230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Permiten análisis lógico de sistemas complejos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1"/>
          <p:cNvSpPr/>
          <p:nvPr/>
        </p:nvSpPr>
        <p:spPr>
          <a:xfrm>
            <a:off x="4625578" y="4187633"/>
            <a:ext cx="171450" cy="171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1"/>
          <p:cNvSpPr/>
          <p:nvPr/>
        </p:nvSpPr>
        <p:spPr>
          <a:xfrm>
            <a:off x="4625578" y="4187633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1"/>
          <p:cNvSpPr/>
          <p:nvPr/>
        </p:nvSpPr>
        <p:spPr>
          <a:xfrm>
            <a:off x="4882753" y="4173345"/>
            <a:ext cx="2501122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Impulsan la inteligencia artificial y machine learning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1"/>
          <p:cNvSpPr/>
          <p:nvPr/>
        </p:nvSpPr>
        <p:spPr>
          <a:xfrm>
            <a:off x="1714500" y="5073458"/>
            <a:ext cx="5715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1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"Las matemáticas discretas no son solo teoría abstracta: son la herramienta que permite construir el futuro digital"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1"/>
          <p:cNvSpPr/>
          <p:nvPr/>
        </p:nvSpPr>
        <p:spPr>
          <a:xfrm>
            <a:off x="-1325862" y="5459258"/>
            <a:ext cx="5715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i="1" lang="en-US" sz="942" u="sng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Diapositivas realizadas con Manu AI</a:t>
            </a:r>
            <a:endParaRPr i="0" sz="942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"/>
          <p:cNvSpPr/>
          <p:nvPr/>
        </p:nvSpPr>
        <p:spPr>
          <a:xfrm>
            <a:off x="428625" y="537986"/>
            <a:ext cx="4000500" cy="59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¿Qué son las Matemáticas Discretas?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428625" y="1346625"/>
            <a:ext cx="4000500" cy="617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Las matemáticas discretas estudian estructuras cuyos elementos están claramente separados e individualizados, a diferencia de las matemáticas continuas que trabajan con intervalos infinitos.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428625" y="2106653"/>
            <a:ext cx="4000500" cy="971550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28625" y="2106653"/>
            <a:ext cx="28575" cy="97155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71500" y="2256672"/>
            <a:ext cx="1243013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Discreto vs. Continuo: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814513" y="2256672"/>
            <a:ext cx="223833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Un conjunto discreto contiene elementos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571500" y="2428122"/>
            <a:ext cx="363293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que pueden contarse uno por uno (ej: {0, 1, 2, 3}), mientras que uno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571500" y="2599572"/>
            <a:ext cx="341393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continuo incluye infinitos valores entre dos puntos (ej: todos los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571500" y="2771022"/>
            <a:ext cx="149195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números reales entre 0 y 1).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428625" y="3256797"/>
            <a:ext cx="4000500" cy="205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Pilares fundamentales: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428625" y="3619677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428625" y="3619677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85800" y="3616105"/>
            <a:ext cx="71390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Combinatoria: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399701" y="3616105"/>
            <a:ext cx="205237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Conteo de combinaciones y permutaciones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428625" y="3891139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428625" y="3891139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85800" y="3887567"/>
            <a:ext cx="576690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Secuencias: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1262490" y="3887567"/>
            <a:ext cx="149929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Patrones numéricos ordenados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428625" y="4162602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28625" y="4162602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85800" y="4159030"/>
            <a:ext cx="1052559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Lógica Proposicional: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738359" y="4159030"/>
            <a:ext cx="137938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Análisis de verdad y falsedad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8625" y="4434064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28625" y="4434064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✓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685800" y="4430492"/>
            <a:ext cx="83771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Teoría de Grafos: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523516" y="4430492"/>
            <a:ext cx="943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Redes y conexiones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875" y="2334225"/>
            <a:ext cx="4279425" cy="5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521ccc9a_3_0"/>
          <p:cNvSpPr/>
          <p:nvPr/>
        </p:nvSpPr>
        <p:spPr>
          <a:xfrm>
            <a:off x="714300" y="1059425"/>
            <a:ext cx="8286900" cy="39084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g39d521ccc9a_3_0"/>
          <p:cNvGrpSpPr/>
          <p:nvPr/>
        </p:nvGrpSpPr>
        <p:grpSpPr>
          <a:xfrm>
            <a:off x="2801345" y="655511"/>
            <a:ext cx="4592496" cy="4592496"/>
            <a:chOff x="3203958" y="1258050"/>
            <a:chExt cx="2547000" cy="2547000"/>
          </a:xfrm>
        </p:grpSpPr>
        <p:sp>
          <p:nvSpPr>
            <p:cNvPr id="76" name="Google Shape;76;g39d521ccc9a_3_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164850" lIns="164850" spcFirstLastPara="1" rIns="164850" wrap="square" tIns="164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0"/>
            </a:p>
          </p:txBody>
        </p:sp>
        <p:sp>
          <p:nvSpPr>
            <p:cNvPr id="77" name="Google Shape;77;g39d521ccc9a_3_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412199" rotWithShape="0" algn="tl" dir="5400000" dist="91600">
                <a:srgbClr val="000000">
                  <a:alpha val="54900"/>
                </a:srgbClr>
              </a:outerShdw>
            </a:effectLst>
          </p:spPr>
          <p:txBody>
            <a:bodyPr anchorCtr="0" anchor="ctr" bIns="164850" lIns="164850" spcFirstLastPara="1" rIns="164850" wrap="square" tIns="164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63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163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g39d521ccc9a_3_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4850" lIns="164850" spcFirstLastPara="1" rIns="164850" wrap="square" tIns="164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</a:t>
              </a:r>
              <a:r>
                <a:rPr b="1" lang="en-US" sz="19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hay valores intermedios </a:t>
              </a:r>
              <a:r>
                <a:rPr b="1" lang="en-US" sz="19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</a:t>
              </a:r>
              <a:r>
                <a:rPr b="1" lang="en-US" sz="19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dos eleme</a:t>
              </a:r>
              <a:r>
                <a:rPr b="1"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nto</a:t>
              </a:r>
              <a:r>
                <a:rPr b="1" lang="en-US" sz="19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 consecutivos</a:t>
              </a:r>
              <a:endParaRPr b="1" sz="12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" name="Google Shape;79;g39d521ccc9a_3_0"/>
          <p:cNvGrpSpPr/>
          <p:nvPr/>
        </p:nvGrpSpPr>
        <p:grpSpPr>
          <a:xfrm>
            <a:off x="4948689" y="782640"/>
            <a:ext cx="4456231" cy="4456231"/>
            <a:chOff x="5123977" y="1258050"/>
            <a:chExt cx="2547000" cy="2547000"/>
          </a:xfrm>
        </p:grpSpPr>
        <p:sp>
          <p:nvSpPr>
            <p:cNvPr id="80" name="Google Shape;80;g39d521ccc9a_3_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159950" lIns="159950" spcFirstLastPara="1" rIns="159950" wrap="square" tIns="159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0"/>
            </a:p>
          </p:txBody>
        </p:sp>
        <p:sp>
          <p:nvSpPr>
            <p:cNvPr id="81" name="Google Shape;81;g39d521ccc9a_3_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99941" rotWithShape="0" algn="tl" dir="5400000" dist="88876">
                <a:srgbClr val="000000">
                  <a:alpha val="54900"/>
                </a:srgbClr>
              </a:outerShdw>
            </a:effectLst>
          </p:spPr>
          <p:txBody>
            <a:bodyPr anchorCtr="0" anchor="ctr" bIns="159950" lIns="159950" spcFirstLastPara="1" rIns="159950" wrap="square" tIns="159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99">
                  <a:solidFill>
                    <a:srgbClr val="249C9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2099">
                <a:solidFill>
                  <a:srgbClr val="249C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g39d521ccc9a_3_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9950" lIns="159950" spcFirstLastPara="1" rIns="159950" wrap="square" tIns="1599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7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6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 conjuntos discretos pueden ser finitos o infinitos </a:t>
              </a:r>
              <a:r>
                <a:rPr b="1"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numerables</a:t>
              </a:r>
              <a:endParaRPr b="1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g39d521ccc9a_3_0"/>
          <p:cNvGrpSpPr/>
          <p:nvPr/>
        </p:nvGrpSpPr>
        <p:grpSpPr>
          <a:xfrm>
            <a:off x="443361" y="375336"/>
            <a:ext cx="4863497" cy="4863497"/>
            <a:chOff x="1293736" y="1258050"/>
            <a:chExt cx="2547000" cy="2547000"/>
          </a:xfrm>
        </p:grpSpPr>
        <p:sp>
          <p:nvSpPr>
            <p:cNvPr id="84" name="Google Shape;84;g39d521ccc9a_3_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9d521ccc9a_3_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436506" rotWithShape="0" algn="tl" dir="5400000" dist="97001">
                <a:srgbClr val="000000">
                  <a:alpha val="54900"/>
                </a:srgbClr>
              </a:outerShdw>
            </a:effectLst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91">
                  <a:solidFill>
                    <a:srgbClr val="155B5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291">
                <a:solidFill>
                  <a:srgbClr val="155B5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g39d521ccc9a_3_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4550" lIns="174550" spcFirstLastPara="1" rIns="174550" wrap="square" tIns="1745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7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 elementos pueden contarse uno por uno</a:t>
              </a:r>
              <a:endParaRPr b="1" sz="13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" name="Google Shape;87;g39d521ccc9a_3_0"/>
          <p:cNvSpPr/>
          <p:nvPr/>
        </p:nvSpPr>
        <p:spPr>
          <a:xfrm>
            <a:off x="237325" y="401975"/>
            <a:ext cx="3356400" cy="130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700">
                <a:solidFill>
                  <a:schemeClr val="accent6"/>
                </a:solidFill>
              </a:rPr>
              <a:t>Entonces, qué tiene que cumplir para ser Discreto?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" y="2762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428700" y="276225"/>
            <a:ext cx="828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Estructuras Discretas Fundamentales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428625" y="1304925"/>
            <a:ext cx="1543200" cy="36576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75" y="1519238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909712" y="1947863"/>
            <a:ext cx="58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Conjuntos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07219" y="2190750"/>
            <a:ext cx="1185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Colecciones desordenadas de elementos</a:t>
            </a:r>
            <a:r>
              <a:rPr lang="en-US" sz="68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915991" y="2555081"/>
            <a:ext cx="568200" cy="243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915991" y="2555081"/>
            <a:ext cx="568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 = {1, 2, 3}</a:t>
            </a:r>
            <a:endParaRPr i="0" sz="628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2114550" y="1304925"/>
            <a:ext cx="1543200" cy="36576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1059" y="1519238"/>
            <a:ext cx="250031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2597674" y="1947863"/>
            <a:ext cx="576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Funciones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2293144" y="2190750"/>
            <a:ext cx="1185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Reglas que asignan a cada entrada una salida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2678125" y="2555081"/>
            <a:ext cx="415800" cy="243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2408850" y="2555075"/>
            <a:ext cx="954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1" i="0" lang="en-US" sz="6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f(x) = x²,</a:t>
            </a:r>
            <a:endParaRPr b="1" i="0" sz="600" u="none" cap="none" strike="noStrike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lang="en-US" sz="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 dominio {1,2,3}</a:t>
            </a:r>
            <a:r>
              <a:rPr i="0" lang="en-US" sz="600" u="none" cap="none" strike="noStrike">
                <a:solidFill>
                  <a:srgbClr val="37415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i="0" sz="6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800475" y="1304925"/>
            <a:ext cx="1543200" cy="3657600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266" y="1519238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4258735" y="1947863"/>
            <a:ext cx="626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Secuencias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3979069" y="2190750"/>
            <a:ext cx="1185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Números ordenados con posición significativa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303049" y="2555081"/>
            <a:ext cx="537900" cy="243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303049" y="2555081"/>
            <a:ext cx="53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aₙ = n + </a:t>
            </a:r>
            <a:r>
              <a:rPr b="1" lang="en-US" sz="62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5486400" y="1304925"/>
            <a:ext cx="1543200" cy="3657600"/>
          </a:xfrm>
          <a:prstGeom prst="rect">
            <a:avLst/>
          </a:prstGeom>
          <a:solidFill>
            <a:srgbClr val="FDF2F8"/>
          </a:solidFill>
          <a:ln cap="flat" cmpd="sng" w="9525">
            <a:solidFill>
              <a:srgbClr val="EC48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9331" y="1519238"/>
            <a:ext cx="357188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5952558" y="1947863"/>
            <a:ext cx="61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Relaciones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664994" y="2190750"/>
            <a:ext cx="1185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Conexiones entre elementos mediante pares, </a:t>
            </a:r>
            <a:r>
              <a:rPr lang="en-US" sz="68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triples, etc.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5896105" y="2555081"/>
            <a:ext cx="723600" cy="243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5703300" y="2540725"/>
            <a:ext cx="1109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lang="en-US" sz="628">
                <a:solidFill>
                  <a:srgbClr val="37415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Sea </a:t>
            </a:r>
            <a:r>
              <a:rPr lang="en-US" sz="628">
                <a:solidFill>
                  <a:srgbClr val="37415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 = {1, 2, 3} </a:t>
            </a:r>
            <a:r>
              <a:rPr lang="en-US" sz="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y definimos la relación “menor que”:</a:t>
            </a:r>
            <a:endParaRPr sz="6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7172325" y="1304925"/>
            <a:ext cx="1543200" cy="3657600"/>
          </a:xfrm>
          <a:prstGeom prst="rect">
            <a:avLst/>
          </a:prstGeom>
          <a:solidFill>
            <a:srgbClr val="E0E7FF"/>
          </a:solidFill>
          <a:ln cap="flat" cmpd="sng" w="9525">
            <a:solidFill>
              <a:srgbClr val="6366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83116" y="1519238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7757247" y="1947863"/>
            <a:ext cx="373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Grafos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350919" y="2190750"/>
            <a:ext cx="1185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Vértices conectados por aristas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711036" y="2555081"/>
            <a:ext cx="465600" cy="243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7675048" y="2540725"/>
            <a:ext cx="5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 = (V, E)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1637325" y="704775"/>
            <a:ext cx="5869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7"/>
              <a:buFont typeface="Noto Sans"/>
              <a:buNone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Son los objetos matemáticos fundamentales que estudia la matemática discreta. </a:t>
            </a:r>
            <a:endParaRPr i="0" sz="1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16116" y="2964656"/>
            <a:ext cx="568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t/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558225" y="3084988"/>
            <a:ext cx="1284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700"/>
              <a:t>Ejemplo:</a:t>
            </a:r>
            <a:r>
              <a:rPr lang="en-US" sz="700"/>
              <a:t> </a:t>
            </a:r>
            <a:endParaRPr sz="7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/>
              <a:t>A = {1,2,3,4}, B = {3,4,5,6}</a:t>
            </a:r>
            <a:endParaRPr sz="700"/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150" y="3648075"/>
            <a:ext cx="1185900" cy="1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773" y="3781697"/>
            <a:ext cx="785029" cy="18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4395" y="3915319"/>
            <a:ext cx="785032" cy="1837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2244150" y="3333513"/>
            <a:ext cx="1284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Genera el conjunto imagen: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{1, 4, 9}</a:t>
            </a:r>
            <a:endParaRPr sz="700"/>
          </a:p>
        </p:txBody>
      </p:sp>
      <p:pic>
        <p:nvPicPr>
          <p:cNvPr id="132" name="Google Shape;132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67250" y="3233675"/>
            <a:ext cx="4667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19650" y="3386075"/>
            <a:ext cx="4953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72050" y="3538475"/>
            <a:ext cx="590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24450" y="3690875"/>
            <a:ext cx="5524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65050" y="3440925"/>
            <a:ext cx="1185900" cy="16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96650" y="3338925"/>
            <a:ext cx="575325" cy="17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8930" y="3466864"/>
            <a:ext cx="1131470" cy="17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g39dccf3eea4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0" y="276225"/>
            <a:ext cx="8492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9dccf3eea4_3_0"/>
          <p:cNvSpPr/>
          <p:nvPr/>
        </p:nvSpPr>
        <p:spPr>
          <a:xfrm>
            <a:off x="428700" y="276225"/>
            <a:ext cx="8286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Estructuras Discretas Fundamentales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9dccf3eea4_3_0"/>
          <p:cNvSpPr/>
          <p:nvPr/>
        </p:nvSpPr>
        <p:spPr>
          <a:xfrm>
            <a:off x="428625" y="1304925"/>
            <a:ext cx="1543200" cy="365760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g39dccf3eea4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75" y="1519238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9dccf3eea4_3_0"/>
          <p:cNvSpPr/>
          <p:nvPr/>
        </p:nvSpPr>
        <p:spPr>
          <a:xfrm>
            <a:off x="909712" y="1947863"/>
            <a:ext cx="58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Conjuntos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9dccf3eea4_3_0"/>
          <p:cNvSpPr/>
          <p:nvPr/>
        </p:nvSpPr>
        <p:spPr>
          <a:xfrm>
            <a:off x="2114550" y="1304925"/>
            <a:ext cx="2897400" cy="3657600"/>
          </a:xfrm>
          <a:prstGeom prst="rect">
            <a:avLst/>
          </a:prstGeom>
          <a:solidFill>
            <a:srgbClr val="F7FEE7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g39dccf3eea4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5259" y="1497490"/>
            <a:ext cx="250031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9dccf3eea4_3_0"/>
          <p:cNvSpPr/>
          <p:nvPr/>
        </p:nvSpPr>
        <p:spPr>
          <a:xfrm>
            <a:off x="2586799" y="1554565"/>
            <a:ext cx="576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Funciones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9dccf3eea4_3_0"/>
          <p:cNvSpPr/>
          <p:nvPr/>
        </p:nvSpPr>
        <p:spPr>
          <a:xfrm>
            <a:off x="5151655" y="1304932"/>
            <a:ext cx="1543200" cy="3657600"/>
          </a:xfrm>
          <a:prstGeom prst="rect">
            <a:avLst/>
          </a:prstGeom>
          <a:solidFill>
            <a:srgbClr val="FEF9E7"/>
          </a:solidFill>
          <a:ln cap="flat" cmpd="sng" w="9525">
            <a:solidFill>
              <a:srgbClr val="F59E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g39dccf3eea4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3597" y="1519245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9dccf3eea4_3_0"/>
          <p:cNvSpPr/>
          <p:nvPr/>
        </p:nvSpPr>
        <p:spPr>
          <a:xfrm>
            <a:off x="5251066" y="1947870"/>
            <a:ext cx="626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Secuencias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g39dccf3eea4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9687" y="3368448"/>
            <a:ext cx="357188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9dccf3eea4_3_0"/>
          <p:cNvSpPr/>
          <p:nvPr/>
        </p:nvSpPr>
        <p:spPr>
          <a:xfrm>
            <a:off x="6787675" y="1304925"/>
            <a:ext cx="1833300" cy="3657600"/>
          </a:xfrm>
          <a:prstGeom prst="rect">
            <a:avLst/>
          </a:prstGeom>
          <a:solidFill>
            <a:srgbClr val="E0E7FF"/>
          </a:solidFill>
          <a:ln cap="flat" cmpd="sng" w="9525">
            <a:solidFill>
              <a:srgbClr val="6366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g39dccf3eea4_3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5771" y="1519245"/>
            <a:ext cx="321469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9dccf3eea4_3_0"/>
          <p:cNvSpPr/>
          <p:nvPr/>
        </p:nvSpPr>
        <p:spPr>
          <a:xfrm>
            <a:off x="7151053" y="1947870"/>
            <a:ext cx="373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Grafos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9dccf3eea4_3_0"/>
          <p:cNvSpPr/>
          <p:nvPr/>
        </p:nvSpPr>
        <p:spPr>
          <a:xfrm>
            <a:off x="1637325" y="704775"/>
            <a:ext cx="5869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7"/>
              <a:buFont typeface="Noto Sans"/>
              <a:buNone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Son los objetos matemáticos fundamentales que estudia la matemática discreta. </a:t>
            </a:r>
            <a:endParaRPr i="0" sz="11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" name="Google Shape;160;g39dccf3eea4_3_0"/>
          <p:cNvSpPr/>
          <p:nvPr/>
        </p:nvSpPr>
        <p:spPr>
          <a:xfrm>
            <a:off x="916116" y="2964656"/>
            <a:ext cx="568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28"/>
              <a:buFont typeface="Noto Sans"/>
              <a:buNone/>
            </a:pPr>
            <a:r>
              <a:t/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39dccf3eea4_3_0"/>
          <p:cNvPicPr preferRelativeResize="0"/>
          <p:nvPr/>
        </p:nvPicPr>
        <p:blipFill rotWithShape="1">
          <a:blip r:embed="rId9">
            <a:alphaModFix/>
          </a:blip>
          <a:srcRect b="1618" l="939" r="73110" t="21676"/>
          <a:stretch/>
        </p:blipFill>
        <p:spPr>
          <a:xfrm>
            <a:off x="838300" y="2202723"/>
            <a:ext cx="723600" cy="7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9dccf3eea4_3_0"/>
          <p:cNvPicPr preferRelativeResize="0"/>
          <p:nvPr/>
        </p:nvPicPr>
        <p:blipFill rotWithShape="1">
          <a:blip r:embed="rId9">
            <a:alphaModFix/>
          </a:blip>
          <a:srcRect b="0" l="25117" r="48932" t="23295"/>
          <a:stretch/>
        </p:blipFill>
        <p:spPr>
          <a:xfrm>
            <a:off x="829050" y="2957498"/>
            <a:ext cx="723600" cy="7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9dccf3eea4_3_0"/>
          <p:cNvPicPr preferRelativeResize="0"/>
          <p:nvPr/>
        </p:nvPicPr>
        <p:blipFill rotWithShape="1">
          <a:blip r:embed="rId9">
            <a:alphaModFix/>
          </a:blip>
          <a:srcRect b="1096" l="48516" r="25532" t="22198"/>
          <a:stretch/>
        </p:blipFill>
        <p:spPr>
          <a:xfrm>
            <a:off x="829050" y="3690873"/>
            <a:ext cx="723600" cy="7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9dccf3eea4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42899" y="1809702"/>
            <a:ext cx="2762587" cy="15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9dccf3eea4_3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40028" y="2242650"/>
            <a:ext cx="1366125" cy="16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9dccf3eea4_3_0"/>
          <p:cNvPicPr preferRelativeResize="0"/>
          <p:nvPr/>
        </p:nvPicPr>
        <p:blipFill rotWithShape="1">
          <a:blip r:embed="rId12">
            <a:alphaModFix/>
          </a:blip>
          <a:srcRect b="4229" l="7013" r="7245" t="21702"/>
          <a:stretch/>
        </p:blipFill>
        <p:spPr>
          <a:xfrm>
            <a:off x="2165825" y="3680001"/>
            <a:ext cx="2704901" cy="12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9dccf3eea4_3_0"/>
          <p:cNvSpPr/>
          <p:nvPr/>
        </p:nvSpPr>
        <p:spPr>
          <a:xfrm>
            <a:off x="2421389" y="3447272"/>
            <a:ext cx="61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Relaciones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39dccf3eea4_3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4549" y="2226838"/>
            <a:ext cx="1717055" cy="12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9dccf3eea4_3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34550" y="3576500"/>
            <a:ext cx="1717050" cy="12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>
            <a:off x="428625" y="545799"/>
            <a:ext cx="4000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Combinatoria: Contando Posibilidades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428625" y="1445912"/>
            <a:ext cx="4000500" cy="848655"/>
          </a:xfrm>
          <a:prstGeom prst="rect">
            <a:avLst/>
          </a:prstGeom>
          <a:solidFill>
            <a:srgbClr val="FEF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428625" y="1445912"/>
            <a:ext cx="28575" cy="84865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17362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785813" y="1588787"/>
            <a:ext cx="67678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 El Problema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571500" y="1831674"/>
            <a:ext cx="371475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En una fiesta con 10 personas, cada una se da la mano una vez con cada otra. ¿Cuántos apretones de mano se realizan?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428625" y="2473161"/>
            <a:ext cx="4000500" cy="995828"/>
          </a:xfrm>
          <a:prstGeom prst="rect">
            <a:avLst/>
          </a:prstGeom>
          <a:solidFill>
            <a:srgbClr val="F3F4F6"/>
          </a:solidFill>
          <a:ln cap="flat" cmpd="sng" w="9525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571500" y="2630323"/>
            <a:ext cx="37147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Combinaciones: C(n, k)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571500" y="2851779"/>
            <a:ext cx="3714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C(n, k) = n! / (k!(n-k)!)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71500" y="3162533"/>
            <a:ext cx="226939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Para nuestro problema: C(10, 2) = 10! / (2! × 8!) =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2840896" y="3162533"/>
            <a:ext cx="64648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45 apretones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428625" y="3597576"/>
            <a:ext cx="4000500" cy="385763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514350" y="3683301"/>
            <a:ext cx="214313" cy="214313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514350" y="368330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835819" y="3690445"/>
            <a:ext cx="79061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Combinaciones: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1626431" y="3690445"/>
            <a:ext cx="202486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El orden no importa. {A, B} es igual a {B, A}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428625" y="4090495"/>
            <a:ext cx="4000500" cy="385763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"/>
          <p:cNvSpPr/>
          <p:nvPr/>
        </p:nvSpPr>
        <p:spPr>
          <a:xfrm>
            <a:off x="514350" y="4176220"/>
            <a:ext cx="214313" cy="214313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514350" y="4176220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835819" y="4183363"/>
            <a:ext cx="78190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Permutaciones: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1617725" y="4183363"/>
            <a:ext cx="220317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El orden sí importa. (A, B) es diferente de (B, A)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4714875" y="1000125"/>
            <a:ext cx="4000500" cy="3143250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5000625" y="1300163"/>
            <a:ext cx="34290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10 Personas en la Fiesta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5000625" y="1635919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5000625" y="1635919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5700713" y="1635919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5700713" y="1635919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6400800" y="1635919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6400800" y="1635919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7100888" y="1635919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7100888" y="1635919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7800975" y="1635919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"/>
          <p:cNvSpPr/>
          <p:nvPr/>
        </p:nvSpPr>
        <p:spPr>
          <a:xfrm>
            <a:off x="7800975" y="1635919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5000625" y="2064544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"/>
          <p:cNvSpPr/>
          <p:nvPr/>
        </p:nvSpPr>
        <p:spPr>
          <a:xfrm>
            <a:off x="5000625" y="2064544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5700713" y="2064544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5700713" y="2064544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6400800" y="2064544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6400800" y="2064544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100888" y="2064544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"/>
          <p:cNvSpPr/>
          <p:nvPr/>
        </p:nvSpPr>
        <p:spPr>
          <a:xfrm>
            <a:off x="7100888" y="2064544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7800975" y="2064544"/>
            <a:ext cx="357188" cy="357188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7800975" y="2064544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5000625" y="2600325"/>
            <a:ext cx="3429000" cy="124301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"/>
          <p:cNvSpPr/>
          <p:nvPr/>
        </p:nvSpPr>
        <p:spPr>
          <a:xfrm>
            <a:off x="5143500" y="2757488"/>
            <a:ext cx="31432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Total de apretones de mano: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5143500" y="2964656"/>
            <a:ext cx="31432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0B981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10B981"/>
                </a:solidFill>
                <a:latin typeface="Noto Sans"/>
                <a:ea typeface="Noto Sans"/>
                <a:cs typeface="Noto Sans"/>
                <a:sym typeface="Noto Sans"/>
              </a:rPr>
              <a:t>45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5143500" y="3536156"/>
            <a:ext cx="31432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Cada persona saluda a 9 otras: (10 × 9) / 2 = 45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d521ccc9a_3_762"/>
          <p:cNvSpPr/>
          <p:nvPr/>
        </p:nvSpPr>
        <p:spPr>
          <a:xfrm>
            <a:off x="428625" y="545799"/>
            <a:ext cx="4000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lang="en-US" sz="180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Resuélvelo dinámicamente: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9d521ccc9a_3_762"/>
          <p:cNvSpPr/>
          <p:nvPr/>
        </p:nvSpPr>
        <p:spPr>
          <a:xfrm>
            <a:off x="428625" y="1445900"/>
            <a:ext cx="8442300" cy="848700"/>
          </a:xfrm>
          <a:prstGeom prst="rect">
            <a:avLst/>
          </a:prstGeom>
          <a:solidFill>
            <a:srgbClr val="FEF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9d521ccc9a_3_762"/>
          <p:cNvSpPr/>
          <p:nvPr/>
        </p:nvSpPr>
        <p:spPr>
          <a:xfrm>
            <a:off x="428625" y="1445912"/>
            <a:ext cx="28500" cy="8487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9d521ccc9a_3_762"/>
          <p:cNvSpPr/>
          <p:nvPr/>
        </p:nvSpPr>
        <p:spPr>
          <a:xfrm>
            <a:off x="548225" y="1445900"/>
            <a:ext cx="83226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32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🌭</a:t>
            </a:r>
            <a:r>
              <a:rPr b="1" lang="en-US" sz="1232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Secuencias</a:t>
            </a:r>
            <a:endParaRPr b="1" sz="1232">
              <a:solidFill>
                <a:srgbClr val="78350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32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En un concurso de hot dogs, cada participante come dos más que el anterior. Alex comió 1, Nando comió 3, Carlos comió 5, y así sucesivamente. La pregunta es: ¿cuántos hot dogs comió Alejandro, el concursante número 26? Además, ¿cuántos </a:t>
            </a:r>
            <a:r>
              <a:rPr lang="en-US" sz="1232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hot dogs</a:t>
            </a:r>
            <a:r>
              <a:rPr lang="en-US" sz="1232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se comieron en total entre todos los participantes?</a:t>
            </a:r>
            <a:endParaRPr sz="1232">
              <a:solidFill>
                <a:srgbClr val="78350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732"/>
              <a:buFont typeface="Noto Sans"/>
              <a:buNone/>
            </a:pPr>
            <a:r>
              <a:t/>
            </a:r>
            <a:endParaRPr sz="732">
              <a:solidFill>
                <a:srgbClr val="78350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g39d521ccc9a_3_762"/>
          <p:cNvSpPr/>
          <p:nvPr/>
        </p:nvSpPr>
        <p:spPr>
          <a:xfrm>
            <a:off x="457125" y="3148100"/>
            <a:ext cx="7829700" cy="1746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🌐 </a:t>
            </a:r>
            <a:r>
              <a:rPr b="1" lang="en-US"/>
              <a:t>Teoría de grafos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666666"/>
                </a:solidFill>
              </a:rPr>
              <a:t>Cinco pueblos quieren conectarse entre sí con carreteras, pero no se permite que las carreteras se crucen ni que se usen túneles o puentes. La pregunta es: ¿es posible conectar cada pueblo con los otros cuatro sin que se produzcan intersecciones?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/>
          <p:nvPr/>
        </p:nvSpPr>
        <p:spPr>
          <a:xfrm>
            <a:off x="428625" y="863668"/>
            <a:ext cx="4000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Secuencias: Patrones Numéricos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428625" y="1385162"/>
            <a:ext cx="4000500" cy="546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Una secuencia es una lista ordenada de números donde cada elemento ocupa una posición específica (n). Los elementos pueden repetirse y su orden es fundamental.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428625" y="2060246"/>
            <a:ext cx="4000500" cy="557213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428625" y="2060246"/>
            <a:ext cx="28575" cy="557213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557213" y="2195978"/>
            <a:ext cx="48507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Notación: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42290" y="2195978"/>
            <a:ext cx="3061208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Una secuencia se representa como {aₙ} o aₙ = f(n), donde n es la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557213" y="2345996"/>
            <a:ext cx="1897559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posición y aₙ es el valor en esa posición.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428625" y="2746046"/>
            <a:ext cx="1957388" cy="57864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"/>
          <p:cNvSpPr/>
          <p:nvPr/>
        </p:nvSpPr>
        <p:spPr>
          <a:xfrm>
            <a:off x="428625" y="2746046"/>
            <a:ext cx="21431" cy="578644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"/>
          <p:cNvSpPr/>
          <p:nvPr/>
        </p:nvSpPr>
        <p:spPr>
          <a:xfrm>
            <a:off x="514350" y="2831771"/>
            <a:ext cx="1785938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Progresión Aritmética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514350" y="3003221"/>
            <a:ext cx="1785938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575"/>
              <a:buFont typeface="Noto Sans"/>
              <a:buNone/>
            </a:pPr>
            <a:r>
              <a:rPr b="0" i="0" lang="en-US" sz="575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Diferencia constante entre términos consecutivos. Ejemplo: 1, 3, 5, 7...</a:t>
            </a:r>
            <a:endParaRPr b="0" i="0" sz="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2471738" y="2746046"/>
            <a:ext cx="1957388" cy="57864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"/>
          <p:cNvSpPr/>
          <p:nvPr/>
        </p:nvSpPr>
        <p:spPr>
          <a:xfrm>
            <a:off x="2471738" y="2746046"/>
            <a:ext cx="21431" cy="578644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/>
          <p:nvPr/>
        </p:nvSpPr>
        <p:spPr>
          <a:xfrm>
            <a:off x="2557463" y="2831771"/>
            <a:ext cx="1785938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Progresión Geométrica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2557463" y="3003221"/>
            <a:ext cx="1785938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575"/>
              <a:buFont typeface="Noto Sans"/>
              <a:buNone/>
            </a:pPr>
            <a:r>
              <a:rPr b="0" i="0" lang="en-US" sz="575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Razón constante entre términos consecutivos. Ejemplo: 2, 4, 8, 16...</a:t>
            </a:r>
            <a:endParaRPr b="0" i="0" sz="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428625" y="3453278"/>
            <a:ext cx="4000500" cy="707231"/>
          </a:xfrm>
          <a:prstGeom prst="rect">
            <a:avLst/>
          </a:prstGeom>
          <a:solidFill>
            <a:srgbClr val="FEF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428625" y="3453278"/>
            <a:ext cx="28575" cy="707231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557213" y="3589009"/>
            <a:ext cx="112765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Progresión Aritmética: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557213" y="3739028"/>
            <a:ext cx="678600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aₙ = a₁ + (n-1)d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557213" y="3889046"/>
            <a:ext cx="147069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donde d es la diferencia común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428625" y="4289096"/>
            <a:ext cx="4000500" cy="557213"/>
          </a:xfrm>
          <a:prstGeom prst="rect">
            <a:avLst/>
          </a:prstGeom>
          <a:solidFill>
            <a:srgbClr val="FEF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"/>
          <p:cNvSpPr/>
          <p:nvPr/>
        </p:nvSpPr>
        <p:spPr>
          <a:xfrm>
            <a:off x="428625" y="4289096"/>
            <a:ext cx="28575" cy="557213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557213" y="4424828"/>
            <a:ext cx="1581503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Suma de Progresión Aritmética: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557213" y="4574846"/>
            <a:ext cx="717193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Sₙ = n(a₁ + aₙ)/2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4714875" y="428625"/>
            <a:ext cx="4000500" cy="2873908"/>
          </a:xfrm>
          <a:prstGeom prst="rect">
            <a:avLst/>
          </a:prstGeom>
          <a:solidFill>
            <a:srgbClr val="F7F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4714875" y="428625"/>
            <a:ext cx="28575" cy="2873908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4" name="Google Shape;2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750" y="598289"/>
            <a:ext cx="107156" cy="10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"/>
          <p:cNvSpPr/>
          <p:nvPr/>
        </p:nvSpPr>
        <p:spPr>
          <a:xfrm>
            <a:off x="5022056" y="571500"/>
            <a:ext cx="1174979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Concurso de Hot Dogs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4857750" y="817959"/>
            <a:ext cx="3714750" cy="148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Cada participante come 2 hot dogs más que el anterior. Alex comió 1,</a:t>
            </a:r>
            <a:r>
              <a:rPr lang="en-US" sz="68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Nando</a:t>
            </a:r>
            <a:r>
              <a:rPr b="0" i="0" lang="en-US" sz="6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3, Carlos 5...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"/>
          <p:cNvSpPr/>
          <p:nvPr/>
        </p:nvSpPr>
        <p:spPr>
          <a:xfrm>
            <a:off x="4861322" y="1052252"/>
            <a:ext cx="1357815" cy="246459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"/>
          <p:cNvSpPr/>
          <p:nvPr/>
        </p:nvSpPr>
        <p:spPr>
          <a:xfrm>
            <a:off x="4861322" y="1052252"/>
            <a:ext cx="1357815" cy="246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Participante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6219137" y="1052252"/>
            <a:ext cx="1281047" cy="246459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"/>
          <p:cNvSpPr/>
          <p:nvPr/>
        </p:nvSpPr>
        <p:spPr>
          <a:xfrm>
            <a:off x="6219137" y="1052252"/>
            <a:ext cx="1281047" cy="246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Posición (n)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7500184" y="1052252"/>
            <a:ext cx="1068744" cy="246459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"/>
          <p:cNvSpPr/>
          <p:nvPr/>
        </p:nvSpPr>
        <p:spPr>
          <a:xfrm>
            <a:off x="7500184" y="1052252"/>
            <a:ext cx="1068744" cy="246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Hot Dogs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4861322" y="1298711"/>
            <a:ext cx="135781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"/>
          <p:cNvSpPr/>
          <p:nvPr/>
        </p:nvSpPr>
        <p:spPr>
          <a:xfrm>
            <a:off x="4861322" y="1298711"/>
            <a:ext cx="1357815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Alex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6219137" y="1298711"/>
            <a:ext cx="1281047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6219137" y="1298711"/>
            <a:ext cx="1281047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7500184" y="1298711"/>
            <a:ext cx="1068744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"/>
          <p:cNvSpPr/>
          <p:nvPr/>
        </p:nvSpPr>
        <p:spPr>
          <a:xfrm>
            <a:off x="7500184" y="1298711"/>
            <a:ext cx="1068744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4861322" y="1541599"/>
            <a:ext cx="135781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"/>
          <p:cNvSpPr/>
          <p:nvPr/>
        </p:nvSpPr>
        <p:spPr>
          <a:xfrm>
            <a:off x="4861322" y="1541599"/>
            <a:ext cx="1357815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lang="en-US" sz="628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Nando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6219137" y="1541599"/>
            <a:ext cx="1281047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"/>
          <p:cNvSpPr/>
          <p:nvPr/>
        </p:nvSpPr>
        <p:spPr>
          <a:xfrm>
            <a:off x="6219137" y="1541599"/>
            <a:ext cx="1281047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"/>
          <p:cNvSpPr/>
          <p:nvPr/>
        </p:nvSpPr>
        <p:spPr>
          <a:xfrm>
            <a:off x="7500184" y="1541599"/>
            <a:ext cx="1068744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"/>
          <p:cNvSpPr/>
          <p:nvPr/>
        </p:nvSpPr>
        <p:spPr>
          <a:xfrm>
            <a:off x="7500184" y="1541599"/>
            <a:ext cx="1068744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4861322" y="1784486"/>
            <a:ext cx="135781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"/>
          <p:cNvSpPr/>
          <p:nvPr/>
        </p:nvSpPr>
        <p:spPr>
          <a:xfrm>
            <a:off x="4861322" y="1784486"/>
            <a:ext cx="1357815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Carlos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"/>
          <p:cNvSpPr/>
          <p:nvPr/>
        </p:nvSpPr>
        <p:spPr>
          <a:xfrm>
            <a:off x="6219137" y="1784486"/>
            <a:ext cx="1281047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6219137" y="1784486"/>
            <a:ext cx="1281047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"/>
          <p:cNvSpPr/>
          <p:nvPr/>
        </p:nvSpPr>
        <p:spPr>
          <a:xfrm>
            <a:off x="7500184" y="1784486"/>
            <a:ext cx="1068744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7500184" y="1784486"/>
            <a:ext cx="1068744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"/>
          <p:cNvSpPr/>
          <p:nvPr/>
        </p:nvSpPr>
        <p:spPr>
          <a:xfrm>
            <a:off x="4861322" y="2027374"/>
            <a:ext cx="135781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"/>
          <p:cNvSpPr/>
          <p:nvPr/>
        </p:nvSpPr>
        <p:spPr>
          <a:xfrm>
            <a:off x="4861322" y="2027374"/>
            <a:ext cx="1357815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...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/>
          <p:nvPr/>
        </p:nvSpPr>
        <p:spPr>
          <a:xfrm>
            <a:off x="6219137" y="2027374"/>
            <a:ext cx="1281047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"/>
          <p:cNvSpPr/>
          <p:nvPr/>
        </p:nvSpPr>
        <p:spPr>
          <a:xfrm>
            <a:off x="6219137" y="2027374"/>
            <a:ext cx="1281047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...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7500184" y="2027374"/>
            <a:ext cx="1068744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>
            <a:off x="7500184" y="2027374"/>
            <a:ext cx="1068744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...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4861322" y="2270261"/>
            <a:ext cx="135781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4861322" y="2270261"/>
            <a:ext cx="13578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Alejandro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6216876" y="2270261"/>
            <a:ext cx="1282275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6216876" y="2270261"/>
            <a:ext cx="1282275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26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7499152" y="2270261"/>
            <a:ext cx="1069777" cy="250031"/>
          </a:xfrm>
          <a:prstGeom prst="rect">
            <a:avLst/>
          </a:prstGeom>
          <a:solidFill>
            <a:srgbClr val="F0FDF4"/>
          </a:solidFill>
          <a:ln cap="flat" cmpd="sng" w="9525">
            <a:solidFill>
              <a:srgbClr val="D1FA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7499152" y="2270261"/>
            <a:ext cx="1069777" cy="25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"/>
          <p:cNvSpPr/>
          <p:nvPr/>
        </p:nvSpPr>
        <p:spPr>
          <a:xfrm>
            <a:off x="4857750" y="2616733"/>
            <a:ext cx="3714750" cy="392906"/>
          </a:xfrm>
          <a:prstGeom prst="rect">
            <a:avLst/>
          </a:prstGeom>
          <a:solidFill>
            <a:srgbClr val="F3F4F6"/>
          </a:solidFill>
          <a:ln cap="flat" cmpd="sng" w="9525">
            <a:solidFill>
              <a:srgbClr val="E5E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4857750" y="2616733"/>
            <a:ext cx="3714750" cy="392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500" lIns="127500" spcFirstLastPara="1" rIns="127500" wrap="square" tIns="127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aₙ = 1 + (n-1)×2 = 2n - 1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4714875" y="3373971"/>
            <a:ext cx="4000500" cy="910828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4822031" y="3481127"/>
            <a:ext cx="3786188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¿Cuántos hot dogs comió</a:t>
            </a:r>
            <a:r>
              <a:rPr b="1" lang="en-US" sz="680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Alejandro</a:t>
            </a:r>
            <a:r>
              <a:rPr b="1" i="0" lang="en-US" sz="68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 (posición 26)?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4822031" y="3677580"/>
            <a:ext cx="3786188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51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4822031" y="4020480"/>
            <a:ext cx="3786188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a₂₆ = 2(26) - 1 = 51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4714875" y="4399099"/>
            <a:ext cx="4000500" cy="910828"/>
          </a:xfrm>
          <a:prstGeom prst="rect">
            <a:avLst/>
          </a:prstGeom>
          <a:solidFill>
            <a:srgbClr val="F0F9FF"/>
          </a:solidFill>
          <a:ln cap="flat" cmpd="sng" w="9525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4822031" y="4506255"/>
            <a:ext cx="3786188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¿Total de hot dogs en el concurso?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4822031" y="4702708"/>
            <a:ext cx="3786188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3B82F6"/>
                </a:solidFill>
                <a:latin typeface="Noto Sans"/>
                <a:ea typeface="Noto Sans"/>
                <a:cs typeface="Noto Sans"/>
                <a:sym typeface="Noto Sans"/>
              </a:rPr>
              <a:t>676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4822031" y="5045608"/>
            <a:ext cx="3786188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S₂₆ = 26(1 + 51)/2 = 676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99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2085138"/>
            <a:ext cx="800100" cy="2128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9"/>
          <p:cNvSpPr/>
          <p:nvPr/>
        </p:nvSpPr>
        <p:spPr>
          <a:xfrm>
            <a:off x="4314825" y="428625"/>
            <a:ext cx="4400550" cy="29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800"/>
              <a:buFont typeface="Noto Sans"/>
              <a:buNone/>
            </a:pPr>
            <a:r>
              <a:rPr b="1" i="0" lang="en-US" sz="1800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Teoría de Grafos: Redes y Conexiones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4314825" y="1032970"/>
            <a:ext cx="4400550" cy="784361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4314825" y="1032970"/>
            <a:ext cx="28575" cy="784361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9"/>
          <p:cNvSpPr/>
          <p:nvPr/>
        </p:nvSpPr>
        <p:spPr>
          <a:xfrm>
            <a:off x="4443413" y="1161557"/>
            <a:ext cx="414337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¿Qué es un grafo?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4443413" y="1368726"/>
            <a:ext cx="4143375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Una estructura matemática formada por un conjunto de vértices (nodos) conectados por aristas (líneas), usada para representar relaciones y redes.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4314825" y="2074506"/>
            <a:ext cx="4400550" cy="160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1E3A8A"/>
                </a:solidFill>
                <a:latin typeface="Noto Sans"/>
                <a:ea typeface="Noto Sans"/>
                <a:cs typeface="Noto Sans"/>
                <a:sym typeface="Noto Sans"/>
              </a:rPr>
              <a:t>Componentes fundamentales: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4314825" y="2320965"/>
            <a:ext cx="4400550" cy="31432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9"/>
          <p:cNvSpPr/>
          <p:nvPr/>
        </p:nvSpPr>
        <p:spPr>
          <a:xfrm>
            <a:off x="4314825" y="2320965"/>
            <a:ext cx="21431" cy="31432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9"/>
          <p:cNvSpPr/>
          <p:nvPr/>
        </p:nvSpPr>
        <p:spPr>
          <a:xfrm>
            <a:off x="4386263" y="2392403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4386263" y="2392403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4643438" y="2397761"/>
            <a:ext cx="530675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Vértices (V):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5174112" y="2397761"/>
            <a:ext cx="2471068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Puntos o nodos que representan elementos o entidades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4314825" y="2706728"/>
            <a:ext cx="4400550" cy="31432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"/>
          <p:cNvSpPr/>
          <p:nvPr/>
        </p:nvSpPr>
        <p:spPr>
          <a:xfrm>
            <a:off x="4314825" y="2706728"/>
            <a:ext cx="21431" cy="31432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4386263" y="2778165"/>
            <a:ext cx="171450" cy="17145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"/>
          <p:cNvSpPr/>
          <p:nvPr/>
        </p:nvSpPr>
        <p:spPr>
          <a:xfrm>
            <a:off x="4386263" y="2778165"/>
            <a:ext cx="1714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4643438" y="2783523"/>
            <a:ext cx="475143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Aristas (E):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9"/>
          <p:cNvSpPr/>
          <p:nvPr/>
        </p:nvSpPr>
        <p:spPr>
          <a:xfrm>
            <a:off x="5118581" y="2783523"/>
            <a:ext cx="2439953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Líneas que conectan vértices, representando relaciones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9"/>
          <p:cNvSpPr/>
          <p:nvPr/>
        </p:nvSpPr>
        <p:spPr>
          <a:xfrm>
            <a:off x="4314825" y="3328234"/>
            <a:ext cx="4400550" cy="492919"/>
          </a:xfrm>
          <a:prstGeom prst="rect">
            <a:avLst/>
          </a:prstGeom>
          <a:solidFill>
            <a:srgbClr val="FEF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>
            <a:off x="4314825" y="3328234"/>
            <a:ext cx="28575" cy="492919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>
            <a:off x="4421981" y="3440748"/>
            <a:ext cx="1232660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Problema de los 5 pueblos: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5654641" y="3440748"/>
            <a:ext cx="2817930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 ¿Pueden conectarse 5 pueblos con carreteras sin que se crucen?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9"/>
          <p:cNvSpPr/>
          <p:nvPr/>
        </p:nvSpPr>
        <p:spPr>
          <a:xfrm>
            <a:off x="4421981" y="3580051"/>
            <a:ext cx="4116530" cy="126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8350F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8350F"/>
                </a:solidFill>
                <a:latin typeface="Noto Sans"/>
                <a:ea typeface="Noto Sans"/>
                <a:cs typeface="Noto Sans"/>
                <a:sym typeface="Noto Sans"/>
              </a:rPr>
              <a:t>Este es un problema de planaridad de grafos. La respuesta depende de la estructura del grafo.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4314825" y="4035465"/>
            <a:ext cx="4400550" cy="1727895"/>
          </a:xfrm>
          <a:prstGeom prst="rect">
            <a:avLst/>
          </a:prstGeom>
          <a:solidFill>
            <a:srgbClr val="F7F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9"/>
          <p:cNvSpPr/>
          <p:nvPr/>
        </p:nvSpPr>
        <p:spPr>
          <a:xfrm>
            <a:off x="4314825" y="4035465"/>
            <a:ext cx="28575" cy="172789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9"/>
          <p:cNvSpPr/>
          <p:nvPr/>
        </p:nvSpPr>
        <p:spPr>
          <a:xfrm>
            <a:off x="4421981" y="4142622"/>
            <a:ext cx="4186238" cy="1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Aplicaciones prácticas: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4564856" y="4339075"/>
            <a:ext cx="40433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Redes: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4564856" y="4518003"/>
            <a:ext cx="1779575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Internet, redes sociales, telecomunicaciones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4564856" y="4679073"/>
            <a:ext cx="40433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Transporte: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4564856" y="4858001"/>
            <a:ext cx="1527032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Rutas, logística, planificación de viajes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>
            <a:off x="4564856" y="5019070"/>
            <a:ext cx="40433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Computación: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4564856" y="5197999"/>
            <a:ext cx="1551980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Algoritmos de búsqueda, optimización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/>
          <p:nvPr/>
        </p:nvSpPr>
        <p:spPr>
          <a:xfrm>
            <a:off x="4564856" y="5359068"/>
            <a:ext cx="4043363" cy="119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1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Sistemas: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4564856" y="5537997"/>
            <a:ext cx="1944272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 Bases de datos, autómatas, máquinas de estado</a:t>
            </a:r>
            <a:endParaRPr b="0" i="0" sz="6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2025-10-27T02:05:42Z</dcterms:created>
  <dc:creator>PptxGenJS</dc:creator>
</cp:coreProperties>
</file>